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486" r:id="rId2"/>
    <p:sldId id="489" r:id="rId3"/>
    <p:sldId id="552" r:id="rId4"/>
    <p:sldId id="550" r:id="rId5"/>
    <p:sldId id="541" r:id="rId6"/>
    <p:sldId id="549" r:id="rId7"/>
    <p:sldId id="560" r:id="rId8"/>
    <p:sldId id="565" r:id="rId9"/>
    <p:sldId id="557" r:id="rId10"/>
    <p:sldId id="562" r:id="rId11"/>
    <p:sldId id="564" r:id="rId12"/>
    <p:sldId id="566" r:id="rId13"/>
    <p:sldId id="567" r:id="rId14"/>
    <p:sldId id="520" r:id="rId15"/>
    <p:sldId id="517" r:id="rId16"/>
    <p:sldId id="519" r:id="rId17"/>
    <p:sldId id="523" r:id="rId18"/>
  </p:sldIdLst>
  <p:sldSz cx="12192000" cy="6858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KoPub돋움체_Pro Medium" panose="00000600000000000000" pitchFamily="50" charset="-127"/>
      <p:regular r:id="rId21"/>
    </p:embeddedFont>
    <p:embeddedFont>
      <p:font typeface="Microsoft YaHei UI" panose="020B0503020204020204" pitchFamily="34" charset="-122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9"/>
    <a:srgbClr val="FFC000"/>
    <a:srgbClr val="826818"/>
    <a:srgbClr val="FB9E16"/>
    <a:srgbClr val="21262A"/>
    <a:srgbClr val="1E1E1E"/>
    <a:srgbClr val="B57A30"/>
    <a:srgbClr val="0D01FF"/>
    <a:srgbClr val="7F7F7F"/>
    <a:srgbClr val="E74A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6000" autoAdjust="0"/>
  </p:normalViewPr>
  <p:slideViewPr>
    <p:cSldViewPr snapToGrid="0">
      <p:cViewPr varScale="1">
        <p:scale>
          <a:sx n="98" d="100"/>
          <a:sy n="98" d="100"/>
        </p:scale>
        <p:origin x="78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>
                <a:noFill/>
              </a:ln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</c:v>
                </c:pt>
                <c:pt idx="1">
                  <c:v>13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2.5</c:v>
                </c:pt>
                <c:pt idx="9">
                  <c:v>3.6</c:v>
                </c:pt>
                <c:pt idx="10">
                  <c:v>3.7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8E-4CD9-9A75-229F67F27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4820424"/>
        <c:axId val="364819640"/>
      </c:lineChart>
      <c:catAx>
        <c:axId val="364820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4819640"/>
        <c:crosses val="autoZero"/>
        <c:auto val="1"/>
        <c:lblAlgn val="ctr"/>
        <c:lblOffset val="100"/>
        <c:noMultiLvlLbl val="0"/>
      </c:catAx>
      <c:valAx>
        <c:axId val="3648196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648204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09E1BFDD-6AFA-41A2-A61C-01299B94AFA0}" type="datetimeFigureOut">
              <a:rPr lang="ko-KR" altLang="en-US" smtClean="0"/>
              <a:pPr/>
              <a:t>2021-05-05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5456DEF2-4BA1-4156-985F-92FA262011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304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6DEF2-4BA1-4156-985F-92FA2620113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12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6DEF2-4BA1-4156-985F-92FA262011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849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56DEF2-4BA1-4156-985F-92FA262011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99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56DEF2-4BA1-4156-985F-92FA262011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2021-05-05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2021-05-05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78140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 기반</a:t>
            </a:r>
            <a:r>
              <a:rPr lang="en-US" altLang="ko-KR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및 순찰 알고리즘      </a:t>
            </a:r>
            <a:r>
              <a:rPr lang="en-US" altLang="ko-KR" sz="9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        Crime Data-Based Crime Prediction and Patrol Algorithms</a:t>
            </a:r>
            <a:endParaRPr lang="ko-KR" altLang="en-US" sz="24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2422261"/>
            <a:ext cx="292025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류형주</a:t>
            </a:r>
            <a:r>
              <a:rPr lang="en-US" altLang="ko-KR" sz="16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팀장</a:t>
            </a:r>
            <a:endParaRPr lang="en-US" altLang="ko-KR" sz="105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2016112650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68757" y="3531635"/>
            <a:ext cx="2705159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김동연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2016112622</a:t>
            </a:r>
            <a:endParaRPr lang="ko-KR" altLang="en-US" sz="105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40895" y="4744426"/>
            <a:ext cx="2746340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김영서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2017112596</a:t>
            </a: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순찰 알고리즘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설계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AEF816-9240-4BF4-A64F-0F29BB01DB93}"/>
              </a:ext>
            </a:extLst>
          </p:cNvPr>
          <p:cNvSpPr/>
          <p:nvPr/>
        </p:nvSpPr>
        <p:spPr>
          <a:xfrm>
            <a:off x="2031951" y="11784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9CFBCC-5054-458F-A292-29A01EE4312E}"/>
              </a:ext>
            </a:extLst>
          </p:cNvPr>
          <p:cNvSpPr/>
          <p:nvPr/>
        </p:nvSpPr>
        <p:spPr>
          <a:xfrm>
            <a:off x="2030400" y="1177200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경로 알고리즘 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B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–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범죄 고위험 지역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집중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순찰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0" name="그림 29" descr="노란색, 체커이(가) 표시된 사진&#10;&#10;자동 생성된 설명">
            <a:extLst>
              <a:ext uri="{FF2B5EF4-FFF2-40B4-BE49-F238E27FC236}">
                <a16:creationId xmlns:a16="http://schemas.microsoft.com/office/drawing/2014/main" id="{27C740DB-C92A-4A7E-ADAB-65C299F45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05" y="2174400"/>
            <a:ext cx="3994813" cy="39816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E8B39E4-3FF5-4A45-B6B5-E2FA188A9618}"/>
              </a:ext>
            </a:extLst>
          </p:cNvPr>
          <p:cNvGrpSpPr/>
          <p:nvPr/>
        </p:nvGrpSpPr>
        <p:grpSpPr>
          <a:xfrm>
            <a:off x="7263689" y="2635200"/>
            <a:ext cx="4881105" cy="2711067"/>
            <a:chOff x="7263689" y="2368800"/>
            <a:chExt cx="4881105" cy="27110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24428A-411A-453F-BDDC-B4A2F533807C}"/>
                </a:ext>
              </a:extLst>
            </p:cNvPr>
            <p:cNvSpPr txBox="1"/>
            <p:nvPr/>
          </p:nvSpPr>
          <p:spPr>
            <a:xfrm>
              <a:off x="7263689" y="3017764"/>
              <a:ext cx="4866792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관할 구역의 범죄 고위험 지역 위주로 순찰 가능</a:t>
              </a: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dirty="0" err="1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히트맵에서</a:t>
              </a: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</a:t>
              </a:r>
              <a:r>
                <a:rPr lang="ko-KR" altLang="en-US" sz="1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범죄 예측율이 높은 </a:t>
              </a:r>
              <a:r>
                <a:rPr lang="en-US" altLang="ko-KR" sz="1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Grid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선별</a:t>
              </a:r>
              <a:endPara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관할 구역 모든 </a:t>
              </a: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범위 고려 </a:t>
              </a:r>
              <a:r>
                <a:rPr lang="en-US" altLang="ko-KR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X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F2CB08F-2F99-431A-8F45-A519DFFD7EFC}"/>
                </a:ext>
              </a:extLst>
            </p:cNvPr>
            <p:cNvGrpSpPr/>
            <p:nvPr/>
          </p:nvGrpSpPr>
          <p:grpSpPr>
            <a:xfrm>
              <a:off x="7401600" y="2368800"/>
              <a:ext cx="4743194" cy="338554"/>
              <a:chOff x="7263689" y="2370402"/>
              <a:chExt cx="4743194" cy="33855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E8EC9F-CAF3-4F59-B5D2-A7E51A604E66}"/>
                  </a:ext>
                </a:extLst>
              </p:cNvPr>
              <p:cNvSpPr txBox="1"/>
              <p:nvPr/>
            </p:nvSpPr>
            <p:spPr>
              <a:xfrm>
                <a:off x="7768259" y="2370402"/>
                <a:ext cx="42386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-  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순찰 대상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Grid</a:t>
                </a:r>
              </a:p>
            </p:txBody>
          </p:sp>
          <p:pic>
            <p:nvPicPr>
              <p:cNvPr id="5" name="그림 4" descr="광장이(가) 표시된 사진&#10;&#10;자동 생성된 설명">
                <a:extLst>
                  <a:ext uri="{FF2B5EF4-FFF2-40B4-BE49-F238E27FC236}">
                    <a16:creationId xmlns:a16="http://schemas.microsoft.com/office/drawing/2014/main" id="{DBF48BD9-4645-49FF-A8BC-C48B6F2DB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3689" y="2402879"/>
                <a:ext cx="273600" cy="273600"/>
              </a:xfrm>
              <a:prstGeom prst="rect">
                <a:avLst/>
              </a:prstGeom>
            </p:spPr>
          </p:pic>
        </p:grpSp>
      </p:grp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BA425F8-D1B9-4BB0-98A8-609D3371BECC}"/>
              </a:ext>
            </a:extLst>
          </p:cNvPr>
          <p:cNvSpPr/>
          <p:nvPr/>
        </p:nvSpPr>
        <p:spPr>
          <a:xfrm>
            <a:off x="3313373" y="2505012"/>
            <a:ext cx="3479026" cy="3525406"/>
          </a:xfrm>
          <a:custGeom>
            <a:avLst/>
            <a:gdLst>
              <a:gd name="connsiteX0" fmla="*/ 1619354 w 3479026"/>
              <a:gd name="connsiteY0" fmla="*/ 3518283 h 3525406"/>
              <a:gd name="connsiteX1" fmla="*/ 881122 w 3479026"/>
              <a:gd name="connsiteY1" fmla="*/ 3275003 h 3525406"/>
              <a:gd name="connsiteX2" fmla="*/ 797233 w 3479026"/>
              <a:gd name="connsiteY2" fmla="*/ 2780052 h 3525406"/>
              <a:gd name="connsiteX3" fmla="*/ 251948 w 3479026"/>
              <a:gd name="connsiteY3" fmla="*/ 2486438 h 3525406"/>
              <a:gd name="connsiteX4" fmla="*/ 278 w 3479026"/>
              <a:gd name="connsiteY4" fmla="*/ 2217990 h 3525406"/>
              <a:gd name="connsiteX5" fmla="*/ 293893 w 3479026"/>
              <a:gd name="connsiteY5" fmla="*/ 1915986 h 3525406"/>
              <a:gd name="connsiteX6" fmla="*/ 251948 w 3479026"/>
              <a:gd name="connsiteY6" fmla="*/ 1706261 h 3525406"/>
              <a:gd name="connsiteX7" fmla="*/ 42223 w 3479026"/>
              <a:gd name="connsiteY7" fmla="*/ 1706261 h 3525406"/>
              <a:gd name="connsiteX8" fmla="*/ 553952 w 3479026"/>
              <a:gd name="connsiteY8" fmla="*/ 858973 h 3525406"/>
              <a:gd name="connsiteX9" fmla="*/ 830788 w 3479026"/>
              <a:gd name="connsiteY9" fmla="*/ 875751 h 3525406"/>
              <a:gd name="connsiteX10" fmla="*/ 1074069 w 3479026"/>
              <a:gd name="connsiteY10" fmla="*/ 380801 h 3525406"/>
              <a:gd name="connsiteX11" fmla="*/ 1116014 w 3479026"/>
              <a:gd name="connsiteY11" fmla="*/ 36852 h 3525406"/>
              <a:gd name="connsiteX12" fmla="*/ 1661299 w 3479026"/>
              <a:gd name="connsiteY12" fmla="*/ 20074 h 3525406"/>
              <a:gd name="connsiteX13" fmla="*/ 2441475 w 3479026"/>
              <a:gd name="connsiteY13" fmla="*/ 129131 h 3525406"/>
              <a:gd name="connsiteX14" fmla="*/ 2911258 w 3479026"/>
              <a:gd name="connsiteY14" fmla="*/ 355634 h 3525406"/>
              <a:gd name="connsiteX15" fmla="*/ 3179706 w 3479026"/>
              <a:gd name="connsiteY15" fmla="*/ 322078 h 3525406"/>
              <a:gd name="connsiteX16" fmla="*/ 3473321 w 3479026"/>
              <a:gd name="connsiteY16" fmla="*/ 867362 h 3525406"/>
              <a:gd name="connsiteX17" fmla="*/ 2902869 w 3479026"/>
              <a:gd name="connsiteY17" fmla="*/ 858973 h 3525406"/>
              <a:gd name="connsiteX18" fmla="*/ 2516976 w 3479026"/>
              <a:gd name="connsiteY18" fmla="*/ 1194533 h 3525406"/>
              <a:gd name="connsiteX19" fmla="*/ 2659588 w 3479026"/>
              <a:gd name="connsiteY19" fmla="*/ 1437814 h 3525406"/>
              <a:gd name="connsiteX20" fmla="*/ 2978370 w 3479026"/>
              <a:gd name="connsiteY20" fmla="*/ 2176045 h 3525406"/>
              <a:gd name="connsiteX21" fmla="*/ 2969981 w 3479026"/>
              <a:gd name="connsiteY21" fmla="*/ 2486438 h 3525406"/>
              <a:gd name="connsiteX22" fmla="*/ 2911258 w 3479026"/>
              <a:gd name="connsiteY22" fmla="*/ 2746496 h 3525406"/>
              <a:gd name="connsiteX23" fmla="*/ 2466642 w 3479026"/>
              <a:gd name="connsiteY23" fmla="*/ 2754885 h 3525406"/>
              <a:gd name="connsiteX24" fmla="*/ 2147860 w 3479026"/>
              <a:gd name="connsiteY24" fmla="*/ 2461271 h 3525406"/>
              <a:gd name="connsiteX25" fmla="*/ 1820689 w 3479026"/>
              <a:gd name="connsiteY25" fmla="*/ 2486438 h 3525406"/>
              <a:gd name="connsiteX26" fmla="*/ 2147860 w 3479026"/>
              <a:gd name="connsiteY26" fmla="*/ 2771663 h 3525406"/>
              <a:gd name="connsiteX27" fmla="*/ 2240139 w 3479026"/>
              <a:gd name="connsiteY27" fmla="*/ 3014944 h 3525406"/>
              <a:gd name="connsiteX28" fmla="*/ 1619354 w 3479026"/>
              <a:gd name="connsiteY28" fmla="*/ 3518283 h 35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479026" h="3525406">
                <a:moveTo>
                  <a:pt x="1619354" y="3518283"/>
                </a:moveTo>
                <a:cubicBezTo>
                  <a:pt x="1392851" y="3561626"/>
                  <a:pt x="1018142" y="3398041"/>
                  <a:pt x="881122" y="3275003"/>
                </a:cubicBezTo>
                <a:cubicBezTo>
                  <a:pt x="744102" y="3151965"/>
                  <a:pt x="902095" y="2911479"/>
                  <a:pt x="797233" y="2780052"/>
                </a:cubicBezTo>
                <a:cubicBezTo>
                  <a:pt x="692371" y="2648625"/>
                  <a:pt x="384774" y="2580115"/>
                  <a:pt x="251948" y="2486438"/>
                </a:cubicBezTo>
                <a:cubicBezTo>
                  <a:pt x="119122" y="2392761"/>
                  <a:pt x="-6713" y="2313065"/>
                  <a:pt x="278" y="2217990"/>
                </a:cubicBezTo>
                <a:cubicBezTo>
                  <a:pt x="7269" y="2122915"/>
                  <a:pt x="251948" y="2001274"/>
                  <a:pt x="293893" y="1915986"/>
                </a:cubicBezTo>
                <a:cubicBezTo>
                  <a:pt x="335838" y="1830698"/>
                  <a:pt x="293893" y="1741215"/>
                  <a:pt x="251948" y="1706261"/>
                </a:cubicBezTo>
                <a:cubicBezTo>
                  <a:pt x="210003" y="1671307"/>
                  <a:pt x="-8111" y="1847476"/>
                  <a:pt x="42223" y="1706261"/>
                </a:cubicBezTo>
                <a:cubicBezTo>
                  <a:pt x="92557" y="1565046"/>
                  <a:pt x="422525" y="997391"/>
                  <a:pt x="553952" y="858973"/>
                </a:cubicBezTo>
                <a:cubicBezTo>
                  <a:pt x="685379" y="720555"/>
                  <a:pt x="744102" y="955446"/>
                  <a:pt x="830788" y="875751"/>
                </a:cubicBezTo>
                <a:cubicBezTo>
                  <a:pt x="917474" y="796056"/>
                  <a:pt x="1026531" y="520617"/>
                  <a:pt x="1074069" y="380801"/>
                </a:cubicBezTo>
                <a:cubicBezTo>
                  <a:pt x="1121607" y="240985"/>
                  <a:pt x="1018142" y="96973"/>
                  <a:pt x="1116014" y="36852"/>
                </a:cubicBezTo>
                <a:cubicBezTo>
                  <a:pt x="1213886" y="-23269"/>
                  <a:pt x="1440389" y="4694"/>
                  <a:pt x="1661299" y="20074"/>
                </a:cubicBezTo>
                <a:cubicBezTo>
                  <a:pt x="1882209" y="35454"/>
                  <a:pt x="2233149" y="73204"/>
                  <a:pt x="2441475" y="129131"/>
                </a:cubicBezTo>
                <a:cubicBezTo>
                  <a:pt x="2649801" y="185058"/>
                  <a:pt x="2788220" y="323476"/>
                  <a:pt x="2911258" y="355634"/>
                </a:cubicBezTo>
                <a:cubicBezTo>
                  <a:pt x="3034297" y="387792"/>
                  <a:pt x="3086029" y="236790"/>
                  <a:pt x="3179706" y="322078"/>
                </a:cubicBezTo>
                <a:cubicBezTo>
                  <a:pt x="3273383" y="407366"/>
                  <a:pt x="3519460" y="777880"/>
                  <a:pt x="3473321" y="867362"/>
                </a:cubicBezTo>
                <a:cubicBezTo>
                  <a:pt x="3427182" y="956844"/>
                  <a:pt x="3062260" y="804444"/>
                  <a:pt x="2902869" y="858973"/>
                </a:cubicBezTo>
                <a:cubicBezTo>
                  <a:pt x="2743478" y="913501"/>
                  <a:pt x="2557523" y="1098060"/>
                  <a:pt x="2516976" y="1194533"/>
                </a:cubicBezTo>
                <a:cubicBezTo>
                  <a:pt x="2476429" y="1291006"/>
                  <a:pt x="2582689" y="1274229"/>
                  <a:pt x="2659588" y="1437814"/>
                </a:cubicBezTo>
                <a:cubicBezTo>
                  <a:pt x="2736487" y="1601399"/>
                  <a:pt x="2926638" y="2001274"/>
                  <a:pt x="2978370" y="2176045"/>
                </a:cubicBezTo>
                <a:cubicBezTo>
                  <a:pt x="3030102" y="2350816"/>
                  <a:pt x="2981166" y="2391363"/>
                  <a:pt x="2969981" y="2486438"/>
                </a:cubicBezTo>
                <a:cubicBezTo>
                  <a:pt x="2958796" y="2581513"/>
                  <a:pt x="2995148" y="2701755"/>
                  <a:pt x="2911258" y="2746496"/>
                </a:cubicBezTo>
                <a:cubicBezTo>
                  <a:pt x="2827368" y="2791237"/>
                  <a:pt x="2593875" y="2802422"/>
                  <a:pt x="2466642" y="2754885"/>
                </a:cubicBezTo>
                <a:cubicBezTo>
                  <a:pt x="2339409" y="2707348"/>
                  <a:pt x="2255519" y="2506012"/>
                  <a:pt x="2147860" y="2461271"/>
                </a:cubicBezTo>
                <a:cubicBezTo>
                  <a:pt x="2040201" y="2416530"/>
                  <a:pt x="1820689" y="2434706"/>
                  <a:pt x="1820689" y="2486438"/>
                </a:cubicBezTo>
                <a:cubicBezTo>
                  <a:pt x="1820689" y="2538170"/>
                  <a:pt x="2077952" y="2683579"/>
                  <a:pt x="2147860" y="2771663"/>
                </a:cubicBezTo>
                <a:cubicBezTo>
                  <a:pt x="2217768" y="2859747"/>
                  <a:pt x="2329621" y="2891906"/>
                  <a:pt x="2240139" y="3014944"/>
                </a:cubicBezTo>
                <a:cubicBezTo>
                  <a:pt x="2150657" y="3137982"/>
                  <a:pt x="1845857" y="3474940"/>
                  <a:pt x="1619354" y="3518283"/>
                </a:cubicBezTo>
                <a:close/>
              </a:path>
            </a:pathLst>
          </a:cu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53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화이트보드이(가) 표시된 사진&#10;&#10;자동 생성된 설명">
            <a:extLst>
              <a:ext uri="{FF2B5EF4-FFF2-40B4-BE49-F238E27FC236}">
                <a16:creationId xmlns:a16="http://schemas.microsoft.com/office/drawing/2014/main" id="{E939A0BA-B374-460A-A6B1-2E7AE7A8E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00" y="2174400"/>
            <a:ext cx="4003200" cy="39768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05F1B7-7652-45B3-8B01-A1A32E556B78}"/>
              </a:ext>
            </a:extLst>
          </p:cNvPr>
          <p:cNvSpPr/>
          <p:nvPr/>
        </p:nvSpPr>
        <p:spPr>
          <a:xfrm>
            <a:off x="3464880" y="2710028"/>
            <a:ext cx="799587" cy="7928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순찰 알고리즘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설계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AEF816-9240-4BF4-A64F-0F29BB01DB93}"/>
              </a:ext>
            </a:extLst>
          </p:cNvPr>
          <p:cNvSpPr/>
          <p:nvPr/>
        </p:nvSpPr>
        <p:spPr>
          <a:xfrm>
            <a:off x="2031951" y="11784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9CFBCC-5054-458F-A292-29A01EE4312E}"/>
              </a:ext>
            </a:extLst>
          </p:cNvPr>
          <p:cNvSpPr/>
          <p:nvPr/>
        </p:nvSpPr>
        <p:spPr>
          <a:xfrm>
            <a:off x="2030400" y="1177200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경로 알고리즘 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–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관할 구역 최대 범위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+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고위험 지역 순찰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EDF212C-4BF5-45E4-B7C7-10F7550329E3}"/>
              </a:ext>
            </a:extLst>
          </p:cNvPr>
          <p:cNvSpPr/>
          <p:nvPr/>
        </p:nvSpPr>
        <p:spPr>
          <a:xfrm>
            <a:off x="5595309" y="3498091"/>
            <a:ext cx="799587" cy="7928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47CF83-6DA6-4085-91F9-74BFE6E0EFD6}"/>
              </a:ext>
            </a:extLst>
          </p:cNvPr>
          <p:cNvCxnSpPr/>
          <p:nvPr/>
        </p:nvCxnSpPr>
        <p:spPr>
          <a:xfrm>
            <a:off x="5251450" y="534367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CDD6992-F4D2-4B64-812F-402E39A84BA8}"/>
              </a:ext>
            </a:extLst>
          </p:cNvPr>
          <p:cNvGrpSpPr/>
          <p:nvPr/>
        </p:nvGrpSpPr>
        <p:grpSpPr>
          <a:xfrm>
            <a:off x="7263689" y="2635200"/>
            <a:ext cx="4928311" cy="3458490"/>
            <a:chOff x="7263689" y="2170597"/>
            <a:chExt cx="4928311" cy="34584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24428A-411A-453F-BDDC-B4A2F533807C}"/>
                </a:ext>
              </a:extLst>
            </p:cNvPr>
            <p:cNvSpPr txBox="1"/>
            <p:nvPr/>
          </p:nvSpPr>
          <p:spPr>
            <a:xfrm>
              <a:off x="7263689" y="3566984"/>
              <a:ext cx="492831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관할 구역 최대 범위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+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위험 지역 순찰 가능</a:t>
              </a: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주변</a:t>
              </a:r>
              <a:r>
                <a:rPr lang="ko-KR" altLang="en-US" sz="1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지역의 위험도를 고려한 </a:t>
              </a:r>
              <a:r>
                <a:rPr lang="en-US" altLang="ko-KR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Grid</a:t>
              </a: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별 위험도 계산</a:t>
              </a: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Box </a:t>
              </a: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내 범죄 예측율이 가장 높은 지역 선별</a:t>
              </a: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BECB6C-85E9-4669-825F-A03C6ACEFA9B}"/>
                </a:ext>
              </a:extLst>
            </p:cNvPr>
            <p:cNvGrpSpPr/>
            <p:nvPr/>
          </p:nvGrpSpPr>
          <p:grpSpPr>
            <a:xfrm>
              <a:off x="7374467" y="2170597"/>
              <a:ext cx="4607016" cy="1151950"/>
              <a:chOff x="7374467" y="2170597"/>
              <a:chExt cx="4607016" cy="115195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121E265-674B-4244-916E-D5F89A152057}"/>
                  </a:ext>
                </a:extLst>
              </p:cNvPr>
              <p:cNvGrpSpPr/>
              <p:nvPr/>
            </p:nvGrpSpPr>
            <p:grpSpPr>
              <a:xfrm>
                <a:off x="7374467" y="2170597"/>
                <a:ext cx="4607016" cy="338554"/>
                <a:chOff x="7358481" y="2143465"/>
                <a:chExt cx="4607016" cy="338554"/>
              </a:xfrm>
            </p:grpSpPr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36719041-2537-42C9-A3A1-DCDECA6108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8481" y="2175351"/>
                  <a:ext cx="274782" cy="274782"/>
                </a:xfrm>
                <a:prstGeom prst="rect">
                  <a:avLst/>
                </a:prstGeom>
                <a:solidFill>
                  <a:srgbClr val="FF0000"/>
                </a:solidFill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C607101-CF9E-461D-A08D-E5CE89AE51C0}"/>
                    </a:ext>
                  </a:extLst>
                </p:cNvPr>
                <p:cNvSpPr txBox="1"/>
                <p:nvPr/>
              </p:nvSpPr>
              <p:spPr>
                <a:xfrm>
                  <a:off x="7726873" y="2143465"/>
                  <a:ext cx="42386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- 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순찰 대상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Grid</a:t>
                  </a:r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ED63BFFE-18E4-4DA5-B243-F52BF37224D0}"/>
                  </a:ext>
                </a:extLst>
              </p:cNvPr>
              <p:cNvGrpSpPr/>
              <p:nvPr/>
            </p:nvGrpSpPr>
            <p:grpSpPr>
              <a:xfrm>
                <a:off x="7374467" y="2559456"/>
                <a:ext cx="4607016" cy="338554"/>
                <a:chOff x="7263689" y="2907877"/>
                <a:chExt cx="4607016" cy="338554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5FB5BE24-6BB1-4A0C-A723-DAF4E9723385}"/>
                    </a:ext>
                  </a:extLst>
                </p:cNvPr>
                <p:cNvSpPr/>
                <p:nvPr/>
              </p:nvSpPr>
              <p:spPr>
                <a:xfrm>
                  <a:off x="7263689" y="2971649"/>
                  <a:ext cx="274782" cy="27478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52FC5F-5ABF-4F6B-8055-A7BBE1996598}"/>
                    </a:ext>
                  </a:extLst>
                </p:cNvPr>
                <p:cNvSpPr txBox="1"/>
                <p:nvPr/>
              </p:nvSpPr>
              <p:spPr>
                <a:xfrm>
                  <a:off x="7632081" y="2907877"/>
                  <a:ext cx="42386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-  Box</a:t>
                  </a:r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04FB30A-D28F-4697-91C7-D2AC56A3CA98}"/>
                  </a:ext>
                </a:extLst>
              </p:cNvPr>
              <p:cNvGrpSpPr/>
              <p:nvPr/>
            </p:nvGrpSpPr>
            <p:grpSpPr>
              <a:xfrm>
                <a:off x="7374467" y="2983993"/>
                <a:ext cx="4607016" cy="338554"/>
                <a:chOff x="7399867" y="3259723"/>
                <a:chExt cx="4607016" cy="338554"/>
              </a:xfrm>
            </p:grpSpPr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289EF084-8862-43F9-A5E3-8F0C243C83CB}"/>
                    </a:ext>
                  </a:extLst>
                </p:cNvPr>
                <p:cNvSpPr/>
                <p:nvPr/>
              </p:nvSpPr>
              <p:spPr>
                <a:xfrm>
                  <a:off x="7399867" y="3323495"/>
                  <a:ext cx="274782" cy="274782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9A26752-B221-490D-A8EA-2C0BB095FC73}"/>
                    </a:ext>
                  </a:extLst>
                </p:cNvPr>
                <p:cNvSpPr txBox="1"/>
                <p:nvPr/>
              </p:nvSpPr>
              <p:spPr>
                <a:xfrm>
                  <a:off x="7768259" y="3259723"/>
                  <a:ext cx="42386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- 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주변 위험도를 고려하기 위한 필터</a:t>
                  </a:r>
                  <a:endParaRPr lang="en-US" altLang="ko-KR" sz="1600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</p:grp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16050FE-3FEF-495C-9360-080307DC355F}"/>
              </a:ext>
            </a:extLst>
          </p:cNvPr>
          <p:cNvSpPr/>
          <p:nvPr/>
        </p:nvSpPr>
        <p:spPr>
          <a:xfrm>
            <a:off x="3464880" y="4823677"/>
            <a:ext cx="799587" cy="7928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232B9972-3AD6-4814-8119-FF495D88CBBC}"/>
              </a:ext>
            </a:extLst>
          </p:cNvPr>
          <p:cNvSpPr/>
          <p:nvPr/>
        </p:nvSpPr>
        <p:spPr>
          <a:xfrm>
            <a:off x="3269558" y="2508287"/>
            <a:ext cx="3545317" cy="3383274"/>
          </a:xfrm>
          <a:custGeom>
            <a:avLst/>
            <a:gdLst>
              <a:gd name="connsiteX0" fmla="*/ 589378 w 3545317"/>
              <a:gd name="connsiteY0" fmla="*/ 604029 h 3383274"/>
              <a:gd name="connsiteX1" fmla="*/ 832659 w 3545317"/>
              <a:gd name="connsiteY1" fmla="*/ 92300 h 3383274"/>
              <a:gd name="connsiteX2" fmla="*/ 1411499 w 3545317"/>
              <a:gd name="connsiteY2" fmla="*/ 41966 h 3383274"/>
              <a:gd name="connsiteX3" fmla="*/ 2787293 w 3545317"/>
              <a:gd name="connsiteY3" fmla="*/ 545306 h 3383274"/>
              <a:gd name="connsiteX4" fmla="*/ 3240299 w 3545317"/>
              <a:gd name="connsiteY4" fmla="*/ 587251 h 3383274"/>
              <a:gd name="connsiteX5" fmla="*/ 3282244 w 3545317"/>
              <a:gd name="connsiteY5" fmla="*/ 872476 h 3383274"/>
              <a:gd name="connsiteX6" fmla="*/ 2720181 w 3545317"/>
              <a:gd name="connsiteY6" fmla="*/ 1359038 h 3383274"/>
              <a:gd name="connsiteX7" fmla="*/ 3022185 w 3545317"/>
              <a:gd name="connsiteY7" fmla="*/ 2214715 h 3383274"/>
              <a:gd name="connsiteX8" fmla="*/ 3408079 w 3545317"/>
              <a:gd name="connsiteY8" fmla="*/ 2650942 h 3383274"/>
              <a:gd name="connsiteX9" fmla="*/ 3517136 w 3545317"/>
              <a:gd name="connsiteY9" fmla="*/ 3238172 h 3383274"/>
              <a:gd name="connsiteX10" fmla="*/ 2929906 w 3545317"/>
              <a:gd name="connsiteY10" fmla="*/ 3364007 h 3383274"/>
              <a:gd name="connsiteX11" fmla="*/ 1663169 w 3545317"/>
              <a:gd name="connsiteY11" fmla="*/ 3254950 h 3383274"/>
              <a:gd name="connsiteX12" fmla="*/ 1931616 w 3545317"/>
              <a:gd name="connsiteY12" fmla="*/ 2206326 h 3383274"/>
              <a:gd name="connsiteX13" fmla="*/ 1344387 w 3545317"/>
              <a:gd name="connsiteY13" fmla="*/ 1929489 h 3383274"/>
              <a:gd name="connsiteX14" fmla="*/ 924937 w 3545317"/>
              <a:gd name="connsiteY14" fmla="*/ 2701276 h 3383274"/>
              <a:gd name="connsiteX15" fmla="*/ 572600 w 3545317"/>
              <a:gd name="connsiteY15" fmla="*/ 2726443 h 3383274"/>
              <a:gd name="connsiteX16" fmla="*/ 278985 w 3545317"/>
              <a:gd name="connsiteY16" fmla="*/ 1853988 h 3383274"/>
              <a:gd name="connsiteX17" fmla="*/ 10537 w 3545317"/>
              <a:gd name="connsiteY17" fmla="*/ 1677819 h 3383274"/>
              <a:gd name="connsiteX18" fmla="*/ 52482 w 3545317"/>
              <a:gd name="connsiteY18" fmla="*/ 1384205 h 3383274"/>
              <a:gd name="connsiteX19" fmla="*/ 35704 w 3545317"/>
              <a:gd name="connsiteY19" fmla="*/ 880865 h 3383274"/>
              <a:gd name="connsiteX20" fmla="*/ 589378 w 3545317"/>
              <a:gd name="connsiteY20" fmla="*/ 604029 h 3383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45317" h="3383274">
                <a:moveTo>
                  <a:pt x="589378" y="604029"/>
                </a:moveTo>
                <a:cubicBezTo>
                  <a:pt x="722204" y="472602"/>
                  <a:pt x="695639" y="185977"/>
                  <a:pt x="832659" y="92300"/>
                </a:cubicBezTo>
                <a:cubicBezTo>
                  <a:pt x="969679" y="-1377"/>
                  <a:pt x="1085727" y="-33535"/>
                  <a:pt x="1411499" y="41966"/>
                </a:cubicBezTo>
                <a:cubicBezTo>
                  <a:pt x="1737271" y="117467"/>
                  <a:pt x="2482493" y="454425"/>
                  <a:pt x="2787293" y="545306"/>
                </a:cubicBezTo>
                <a:cubicBezTo>
                  <a:pt x="3092093" y="636187"/>
                  <a:pt x="3157807" y="532723"/>
                  <a:pt x="3240299" y="587251"/>
                </a:cubicBezTo>
                <a:cubicBezTo>
                  <a:pt x="3322791" y="641779"/>
                  <a:pt x="3368930" y="743845"/>
                  <a:pt x="3282244" y="872476"/>
                </a:cubicBezTo>
                <a:cubicBezTo>
                  <a:pt x="3195558" y="1001107"/>
                  <a:pt x="2763524" y="1135332"/>
                  <a:pt x="2720181" y="1359038"/>
                </a:cubicBezTo>
                <a:cubicBezTo>
                  <a:pt x="2676838" y="1582744"/>
                  <a:pt x="2907535" y="1999398"/>
                  <a:pt x="3022185" y="2214715"/>
                </a:cubicBezTo>
                <a:cubicBezTo>
                  <a:pt x="3136835" y="2430032"/>
                  <a:pt x="3325587" y="2480366"/>
                  <a:pt x="3408079" y="2650942"/>
                </a:cubicBezTo>
                <a:cubicBezTo>
                  <a:pt x="3490571" y="2821518"/>
                  <a:pt x="3596831" y="3119328"/>
                  <a:pt x="3517136" y="3238172"/>
                </a:cubicBezTo>
                <a:cubicBezTo>
                  <a:pt x="3437441" y="3357016"/>
                  <a:pt x="3238900" y="3361211"/>
                  <a:pt x="2929906" y="3364007"/>
                </a:cubicBezTo>
                <a:cubicBezTo>
                  <a:pt x="2620912" y="3366803"/>
                  <a:pt x="1829551" y="3447897"/>
                  <a:pt x="1663169" y="3254950"/>
                </a:cubicBezTo>
                <a:cubicBezTo>
                  <a:pt x="1496787" y="3062003"/>
                  <a:pt x="1984746" y="2427236"/>
                  <a:pt x="1931616" y="2206326"/>
                </a:cubicBezTo>
                <a:cubicBezTo>
                  <a:pt x="1878486" y="1985416"/>
                  <a:pt x="1512167" y="1846997"/>
                  <a:pt x="1344387" y="1929489"/>
                </a:cubicBezTo>
                <a:cubicBezTo>
                  <a:pt x="1176607" y="2011981"/>
                  <a:pt x="1053568" y="2568450"/>
                  <a:pt x="924937" y="2701276"/>
                </a:cubicBezTo>
                <a:cubicBezTo>
                  <a:pt x="796306" y="2834102"/>
                  <a:pt x="680259" y="2867658"/>
                  <a:pt x="572600" y="2726443"/>
                </a:cubicBezTo>
                <a:cubicBezTo>
                  <a:pt x="464941" y="2585228"/>
                  <a:pt x="372662" y="2028758"/>
                  <a:pt x="278985" y="1853988"/>
                </a:cubicBezTo>
                <a:cubicBezTo>
                  <a:pt x="185308" y="1679218"/>
                  <a:pt x="48287" y="1756116"/>
                  <a:pt x="10537" y="1677819"/>
                </a:cubicBezTo>
                <a:cubicBezTo>
                  <a:pt x="-27214" y="1599522"/>
                  <a:pt x="48288" y="1517031"/>
                  <a:pt x="52482" y="1384205"/>
                </a:cubicBezTo>
                <a:cubicBezTo>
                  <a:pt x="56676" y="1251379"/>
                  <a:pt x="-52381" y="1010894"/>
                  <a:pt x="35704" y="880865"/>
                </a:cubicBezTo>
                <a:cubicBezTo>
                  <a:pt x="123788" y="750836"/>
                  <a:pt x="456552" y="735456"/>
                  <a:pt x="589378" y="604029"/>
                </a:cubicBezTo>
                <a:close/>
              </a:path>
            </a:pathLst>
          </a:cu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04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순찰 알고리즘 설계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AEF816-9240-4BF4-A64F-0F29BB01DB93}"/>
              </a:ext>
            </a:extLst>
          </p:cNvPr>
          <p:cNvSpPr/>
          <p:nvPr/>
        </p:nvSpPr>
        <p:spPr>
          <a:xfrm>
            <a:off x="2031951" y="11784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순찰 경로 알고리즘 성능 평가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8ED2FD-D653-437A-A565-75E635CD2250}"/>
              </a:ext>
            </a:extLst>
          </p:cNvPr>
          <p:cNvGrpSpPr/>
          <p:nvPr/>
        </p:nvGrpSpPr>
        <p:grpSpPr>
          <a:xfrm>
            <a:off x="7783157" y="2799155"/>
            <a:ext cx="4442217" cy="2980613"/>
            <a:chOff x="7609418" y="2849627"/>
            <a:chExt cx="4442217" cy="29806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624428A-411A-453F-BDDC-B4A2F533807C}"/>
                    </a:ext>
                  </a:extLst>
                </p:cNvPr>
                <p:cNvSpPr txBox="1"/>
                <p:nvPr/>
              </p:nvSpPr>
              <p:spPr>
                <a:xfrm>
                  <a:off x="7609418" y="2849627"/>
                  <a:ext cx="4442217" cy="1419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marR="0" lvl="0" indent="-28575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순찰차의 위치</a:t>
                  </a:r>
                  <a:endPara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   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-   </a:t>
                  </a: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경로 위에 평균적으로 존재한다고 가정</a:t>
                  </a:r>
                  <a:endPara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   -   </a:t>
                  </a: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범죄 발생 시 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a</a:t>
                  </a: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→</a:t>
                  </a: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b </a:t>
                  </a: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경로에 있을 확률은</a:t>
                  </a:r>
                  <a:b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</a:br>
                  <a:endParaRPr kumimoji="0" lang="en-US" altLang="ko-KR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10</m:t>
                            </m:r>
                            <m:r>
                              <a:rPr kumimoji="0" lang="ko-KR" alt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분</m:t>
                            </m:r>
                          </m:num>
                          <m:den>
                            <m: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10</m:t>
                            </m:r>
                            <m:r>
                              <a:rPr kumimoji="0" lang="ko-KR" alt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분</m:t>
                            </m:r>
                            <m: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+20</m:t>
                            </m:r>
                            <m:r>
                              <a:rPr kumimoji="0" lang="ko-KR" alt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분</m:t>
                            </m:r>
                            <m: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+15</m:t>
                            </m:r>
                            <m:r>
                              <a:rPr kumimoji="0" lang="ko-KR" alt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분</m:t>
                            </m:r>
                          </m:den>
                        </m:f>
                      </m:oMath>
                    </m:oMathPara>
                  </a14:m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624428A-411A-453F-BDDC-B4A2F53380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9418" y="2849627"/>
                  <a:ext cx="4442217" cy="1419941"/>
                </a:xfrm>
                <a:prstGeom prst="rect">
                  <a:avLst/>
                </a:prstGeom>
                <a:blipFill>
                  <a:blip r:embed="rId3"/>
                  <a:stretch>
                    <a:fillRect l="-549" t="-12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21AC341-F856-4C66-8C82-C0C9C55801DB}"/>
                    </a:ext>
                  </a:extLst>
                </p:cNvPr>
                <p:cNvSpPr txBox="1"/>
                <p:nvPr/>
              </p:nvSpPr>
              <p:spPr>
                <a:xfrm>
                  <a:off x="7609418" y="4462878"/>
                  <a:ext cx="4309375" cy="1367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marR="0" lvl="0" indent="-28575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초동조치 시간 </a:t>
                  </a:r>
                  <a:endPara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   -   </a:t>
                  </a: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경로 내 </a:t>
                  </a:r>
                  <a:r>
                    <a:rPr lang="en-US" altLang="ko-KR" sz="1600" dirty="0">
                      <a:solidFill>
                        <a:prstClr val="white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N</a:t>
                  </a:r>
                  <a:r>
                    <a:rPr lang="ko-KR" altLang="en-US" sz="1600" dirty="0">
                      <a:solidFill>
                        <a:prstClr val="white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개</a:t>
                  </a: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의 지점을 선택</a:t>
                  </a:r>
                  <a:endPara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   -   </a:t>
                  </a:r>
                  <a:r>
                    <a:rPr kumimoji="0" lang="ko-KR" alt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범죄 발생 지점 까지 걸린 시간 평균</a:t>
                  </a:r>
                  <a:br>
                    <a:rPr kumimoji="0" lang="en-US" altLang="ko-KR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</a:br>
                  <a:br>
                    <a:rPr kumimoji="0" lang="en-US" altLang="ko-KR" sz="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pt-BR" altLang="ko-KR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kumimoji="0" lang="en-US" altLang="ko-KR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altLang="ko-KR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pt-BR" altLang="ko-KR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altLang="ko-KR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…+</m:t>
                            </m:r>
                            <m:sSub>
                              <m:sSubPr>
                                <m:ctrlPr>
                                  <a:rPr kumimoji="0" lang="pt-BR" altLang="ko-KR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  <m:t>𝑁</m:t>
                                </m:r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kumimoji="0" lang="en-US" altLang="ko-KR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pt-BR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kumimoji="0" lang="en-US" altLang="ko-KR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나눔스퀘어_ac" panose="020B0600000101010101" pitchFamily="50" charset="-127"/>
                                    <a:cs typeface="+mn-cs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kumimoji="0" lang="en-US" altLang="ko-KR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나눔스퀘어_ac" panose="020B0600000101010101" pitchFamily="50" charset="-127"/>
                                <a:cs typeface="+mn-cs"/>
                              </a:rPr>
                              <m:t>𝑁</m:t>
                            </m:r>
                          </m:den>
                        </m:f>
                      </m:oMath>
                    </m:oMathPara>
                  </a14:m>
                  <a:endPara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21AC341-F856-4C66-8C82-C0C9C55801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9418" y="4462878"/>
                  <a:ext cx="4309375" cy="1367362"/>
                </a:xfrm>
                <a:prstGeom prst="rect">
                  <a:avLst/>
                </a:prstGeom>
                <a:blipFill>
                  <a:blip r:embed="rId4"/>
                  <a:stretch>
                    <a:fillRect l="-566" t="-13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F93D26-5A5E-45F2-8793-1D745D4AD599}"/>
              </a:ext>
            </a:extLst>
          </p:cNvPr>
          <p:cNvGrpSpPr/>
          <p:nvPr/>
        </p:nvGrpSpPr>
        <p:grpSpPr>
          <a:xfrm>
            <a:off x="2930400" y="2174400"/>
            <a:ext cx="4666935" cy="3651190"/>
            <a:chOff x="2585443" y="2433868"/>
            <a:chExt cx="4666935" cy="3651190"/>
          </a:xfrm>
        </p:grpSpPr>
        <p:pic>
          <p:nvPicPr>
            <p:cNvPr id="3" name="Picture 2" descr="The square grid G , . | Download Scientific Diagram">
              <a:extLst>
                <a:ext uri="{FF2B5EF4-FFF2-40B4-BE49-F238E27FC236}">
                  <a16:creationId xmlns:a16="http://schemas.microsoft.com/office/drawing/2014/main" id="{4435A918-9F46-41FD-A5D8-9C44CBC0D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443" y="2433868"/>
              <a:ext cx="4666935" cy="3651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580710-011C-4642-A0BC-144C97A8D2A5}"/>
                </a:ext>
              </a:extLst>
            </p:cNvPr>
            <p:cNvSpPr txBox="1"/>
            <p:nvPr/>
          </p:nvSpPr>
          <p:spPr>
            <a:xfrm>
              <a:off x="3209998" y="5029285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a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A3C00-B1BC-4487-B8E8-8B7687235E6B}"/>
                </a:ext>
              </a:extLst>
            </p:cNvPr>
            <p:cNvSpPr txBox="1"/>
            <p:nvPr/>
          </p:nvSpPr>
          <p:spPr>
            <a:xfrm>
              <a:off x="5268306" y="2997777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b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926BC8-CF8C-445C-80E3-700108284E54}"/>
                </a:ext>
              </a:extLst>
            </p:cNvPr>
            <p:cNvSpPr txBox="1"/>
            <p:nvPr/>
          </p:nvSpPr>
          <p:spPr>
            <a:xfrm>
              <a:off x="6271372" y="4567620"/>
              <a:ext cx="336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c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19DD49-C09A-440C-8935-D2AC2D3CF09C}"/>
                </a:ext>
              </a:extLst>
            </p:cNvPr>
            <p:cNvSpPr/>
            <p:nvPr/>
          </p:nvSpPr>
          <p:spPr>
            <a:xfrm>
              <a:off x="3555664" y="2727877"/>
              <a:ext cx="1819580" cy="2609119"/>
            </a:xfrm>
            <a:custGeom>
              <a:avLst/>
              <a:gdLst>
                <a:gd name="connsiteX0" fmla="*/ 0 w 1819580"/>
                <a:gd name="connsiteY0" fmla="*/ 2502452 h 2609119"/>
                <a:gd name="connsiteX1" fmla="*/ 148856 w 1819580"/>
                <a:gd name="connsiteY1" fmla="*/ 2523717 h 2609119"/>
                <a:gd name="connsiteX2" fmla="*/ 361507 w 1819580"/>
                <a:gd name="connsiteY2" fmla="*/ 1566787 h 2609119"/>
                <a:gd name="connsiteX3" fmla="*/ 893135 w 1819580"/>
                <a:gd name="connsiteY3" fmla="*/ 1088322 h 2609119"/>
                <a:gd name="connsiteX4" fmla="*/ 1392866 w 1819580"/>
                <a:gd name="connsiteY4" fmla="*/ 25066 h 2609119"/>
                <a:gd name="connsiteX5" fmla="*/ 1796903 w 1819580"/>
                <a:gd name="connsiteY5" fmla="*/ 333410 h 2609119"/>
                <a:gd name="connsiteX6" fmla="*/ 1796903 w 1819580"/>
                <a:gd name="connsiteY6" fmla="*/ 312145 h 2609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580" h="2609119">
                  <a:moveTo>
                    <a:pt x="0" y="2502452"/>
                  </a:moveTo>
                  <a:cubicBezTo>
                    <a:pt x="44302" y="2591056"/>
                    <a:pt x="88605" y="2679661"/>
                    <a:pt x="148856" y="2523717"/>
                  </a:cubicBezTo>
                  <a:cubicBezTo>
                    <a:pt x="209107" y="2367773"/>
                    <a:pt x="237461" y="1806019"/>
                    <a:pt x="361507" y="1566787"/>
                  </a:cubicBezTo>
                  <a:cubicBezTo>
                    <a:pt x="485553" y="1327555"/>
                    <a:pt x="721242" y="1345276"/>
                    <a:pt x="893135" y="1088322"/>
                  </a:cubicBezTo>
                  <a:cubicBezTo>
                    <a:pt x="1065028" y="831368"/>
                    <a:pt x="1242238" y="150885"/>
                    <a:pt x="1392866" y="25066"/>
                  </a:cubicBezTo>
                  <a:cubicBezTo>
                    <a:pt x="1543494" y="-100753"/>
                    <a:pt x="1729564" y="285564"/>
                    <a:pt x="1796903" y="333410"/>
                  </a:cubicBezTo>
                  <a:cubicBezTo>
                    <a:pt x="1864242" y="381256"/>
                    <a:pt x="1756145" y="321005"/>
                    <a:pt x="1796903" y="312145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824D898F-FC2D-406D-A0D2-01D9F40B3552}"/>
                </a:ext>
              </a:extLst>
            </p:cNvPr>
            <p:cNvSpPr/>
            <p:nvPr/>
          </p:nvSpPr>
          <p:spPr>
            <a:xfrm>
              <a:off x="5609701" y="3327101"/>
              <a:ext cx="922183" cy="1307805"/>
            </a:xfrm>
            <a:custGeom>
              <a:avLst/>
              <a:gdLst>
                <a:gd name="connsiteX0" fmla="*/ 0 w 945402"/>
                <a:gd name="connsiteY0" fmla="*/ 0 h 1297172"/>
                <a:gd name="connsiteX1" fmla="*/ 861237 w 945402"/>
                <a:gd name="connsiteY1" fmla="*/ 499730 h 1297172"/>
                <a:gd name="connsiteX2" fmla="*/ 935665 w 945402"/>
                <a:gd name="connsiteY2" fmla="*/ 1297172 h 129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5402" h="1297172">
                  <a:moveTo>
                    <a:pt x="0" y="0"/>
                  </a:moveTo>
                  <a:cubicBezTo>
                    <a:pt x="352646" y="141767"/>
                    <a:pt x="705293" y="283535"/>
                    <a:pt x="861237" y="499730"/>
                  </a:cubicBezTo>
                  <a:cubicBezTo>
                    <a:pt x="1017181" y="715925"/>
                    <a:pt x="901995" y="1197935"/>
                    <a:pt x="935665" y="1297172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51A12875-666D-4D43-AA74-D347134DD7A0}"/>
                </a:ext>
              </a:extLst>
            </p:cNvPr>
            <p:cNvSpPr/>
            <p:nvPr/>
          </p:nvSpPr>
          <p:spPr>
            <a:xfrm>
              <a:off x="3449339" y="4921985"/>
              <a:ext cx="2902688" cy="519940"/>
            </a:xfrm>
            <a:custGeom>
              <a:avLst/>
              <a:gdLst>
                <a:gd name="connsiteX0" fmla="*/ 2902688 w 2902688"/>
                <a:gd name="connsiteY0" fmla="*/ 0 h 519940"/>
                <a:gd name="connsiteX1" fmla="*/ 1562986 w 2902688"/>
                <a:gd name="connsiteY1" fmla="*/ 478465 h 519940"/>
                <a:gd name="connsiteX2" fmla="*/ 0 w 2902688"/>
                <a:gd name="connsiteY2" fmla="*/ 499730 h 51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2688" h="519940">
                  <a:moveTo>
                    <a:pt x="2902688" y="0"/>
                  </a:moveTo>
                  <a:cubicBezTo>
                    <a:pt x="2474727" y="197588"/>
                    <a:pt x="2046767" y="395177"/>
                    <a:pt x="1562986" y="478465"/>
                  </a:cubicBezTo>
                  <a:cubicBezTo>
                    <a:pt x="1079205" y="561753"/>
                    <a:pt x="166577" y="492642"/>
                    <a:pt x="0" y="49973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1128FF-04D1-415E-BF50-2CE9BC222A1B}"/>
                </a:ext>
              </a:extLst>
            </p:cNvPr>
            <p:cNvSpPr txBox="1"/>
            <p:nvPr/>
          </p:nvSpPr>
          <p:spPr>
            <a:xfrm>
              <a:off x="3209998" y="304394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X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D8EB82F-8E74-4EE3-A749-F8215FD9ABEE}"/>
                </a:ext>
              </a:extLst>
            </p:cNvPr>
            <p:cNvCxnSpPr/>
            <p:nvPr/>
          </p:nvCxnSpPr>
          <p:spPr>
            <a:xfrm>
              <a:off x="3369842" y="3413275"/>
              <a:ext cx="340242" cy="161601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6BAE4A9-B098-43D2-AE70-DF6A3C3EF0CC}"/>
                </a:ext>
              </a:extLst>
            </p:cNvPr>
            <p:cNvCxnSpPr>
              <a:cxnSpLocks/>
            </p:cNvCxnSpPr>
            <p:nvPr/>
          </p:nvCxnSpPr>
          <p:spPr>
            <a:xfrm>
              <a:off x="3499958" y="3363518"/>
              <a:ext cx="440410" cy="81035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CC648D0-6014-412F-827E-D29BBAB1BC1E}"/>
                </a:ext>
              </a:extLst>
            </p:cNvPr>
            <p:cNvCxnSpPr>
              <a:cxnSpLocks/>
            </p:cNvCxnSpPr>
            <p:nvPr/>
          </p:nvCxnSpPr>
          <p:spPr>
            <a:xfrm>
              <a:off x="3582107" y="3230725"/>
              <a:ext cx="709416" cy="59043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7D8B9A4-BB5B-4BA1-8224-0CFBB488816F}"/>
                </a:ext>
              </a:extLst>
            </p:cNvPr>
            <p:cNvCxnSpPr>
              <a:cxnSpLocks/>
            </p:cNvCxnSpPr>
            <p:nvPr/>
          </p:nvCxnSpPr>
          <p:spPr>
            <a:xfrm>
              <a:off x="3541198" y="3031884"/>
              <a:ext cx="1145669" cy="23923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60046E-E4C8-4522-8A2E-480DE9644747}"/>
                </a:ext>
              </a:extLst>
            </p:cNvPr>
            <p:cNvSpPr txBox="1"/>
            <p:nvPr/>
          </p:nvSpPr>
          <p:spPr>
            <a:xfrm>
              <a:off x="3243054" y="402335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T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1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01835F4-F909-4631-95F0-31AE3253744C}"/>
                </a:ext>
              </a:extLst>
            </p:cNvPr>
            <p:cNvSpPr txBox="1"/>
            <p:nvPr/>
          </p:nvSpPr>
          <p:spPr>
            <a:xfrm>
              <a:off x="3534126" y="3644383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T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2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ED33C9-CC4C-4B9C-9886-6146B411017C}"/>
                </a:ext>
              </a:extLst>
            </p:cNvPr>
            <p:cNvSpPr txBox="1"/>
            <p:nvPr/>
          </p:nvSpPr>
          <p:spPr>
            <a:xfrm>
              <a:off x="3797526" y="3315323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T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3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5DF614-974D-493C-9BF2-CCCA6BADF16C}"/>
                </a:ext>
              </a:extLst>
            </p:cNvPr>
            <p:cNvSpPr txBox="1"/>
            <p:nvPr/>
          </p:nvSpPr>
          <p:spPr>
            <a:xfrm>
              <a:off x="4057970" y="2798987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T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4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1A7B6F-7AC6-407E-8371-B67B28BBE8C6}"/>
                </a:ext>
              </a:extLst>
            </p:cNvPr>
            <p:cNvSpPr txBox="1"/>
            <p:nvPr/>
          </p:nvSpPr>
          <p:spPr>
            <a:xfrm>
              <a:off x="4323602" y="3880957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10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분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6B79456-2BA5-4412-8556-03C298A3D9AC}"/>
                </a:ext>
              </a:extLst>
            </p:cNvPr>
            <p:cNvSpPr txBox="1"/>
            <p:nvPr/>
          </p:nvSpPr>
          <p:spPr>
            <a:xfrm>
              <a:off x="6044517" y="3277344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20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분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CD76B60-5E7A-4D11-84DF-75A4B34F1C08}"/>
                </a:ext>
              </a:extLst>
            </p:cNvPr>
            <p:cNvSpPr txBox="1"/>
            <p:nvPr/>
          </p:nvSpPr>
          <p:spPr>
            <a:xfrm>
              <a:off x="5070887" y="5352254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15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분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F3642B2-8D99-4BE5-BE1F-F0FC4689178C}"/>
              </a:ext>
            </a:extLst>
          </p:cNvPr>
          <p:cNvSpPr txBox="1"/>
          <p:nvPr/>
        </p:nvSpPr>
        <p:spPr>
          <a:xfrm>
            <a:off x="2585443" y="1640708"/>
            <a:ext cx="6006100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발생 시의 순찰차 위치를 어떻게 정할 것인가 하는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문제 해결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FA0207-7CAD-4DD0-A203-8BA0092A2B3F}"/>
              </a:ext>
            </a:extLst>
          </p:cNvPr>
          <p:cNvSpPr txBox="1"/>
          <p:nvPr/>
        </p:nvSpPr>
        <p:spPr>
          <a:xfrm>
            <a:off x="7783157" y="2267291"/>
            <a:ext cx="1725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X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사건 발생 위치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600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순찰 알고리즘 설계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AEF816-9240-4BF4-A64F-0F29BB01DB93}"/>
              </a:ext>
            </a:extLst>
          </p:cNvPr>
          <p:cNvSpPr/>
          <p:nvPr/>
        </p:nvSpPr>
        <p:spPr>
          <a:xfrm>
            <a:off x="2031951" y="11784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순찰 경로 시각화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D0A9A13E-812B-44A6-A271-F9423A844A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00" y="2043304"/>
            <a:ext cx="3905386" cy="3874756"/>
          </a:xfrm>
          <a:prstGeom prst="rect">
            <a:avLst/>
          </a:prstGeom>
          <a:effectLst>
            <a:softEdge rad="25400"/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94F2771-21CD-4418-9886-D8B3F9A4D0D2}"/>
              </a:ext>
            </a:extLst>
          </p:cNvPr>
          <p:cNvGrpSpPr/>
          <p:nvPr/>
        </p:nvGrpSpPr>
        <p:grpSpPr>
          <a:xfrm>
            <a:off x="7263689" y="2314447"/>
            <a:ext cx="4928311" cy="3234396"/>
            <a:chOff x="7263689" y="2314447"/>
            <a:chExt cx="4928311" cy="32343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B650D3-7D5C-44C4-964E-6782B6067C1E}"/>
                </a:ext>
              </a:extLst>
            </p:cNvPr>
            <p:cNvSpPr txBox="1"/>
            <p:nvPr/>
          </p:nvSpPr>
          <p:spPr>
            <a:xfrm>
              <a:off x="7263689" y="3486740"/>
              <a:ext cx="492831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ko-KR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Grid</a:t>
              </a: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에서 구현한 순찰 경로를 </a:t>
              </a:r>
              <a:r>
                <a:rPr lang="en-US" altLang="ko-KR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Map</a:t>
              </a: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</a:t>
              </a:r>
              <a:r>
                <a:rPr lang="en-US" altLang="ko-KR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API</a:t>
              </a: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로 전달</a:t>
              </a: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실시간 교통 데이터를 반영한 실제 경로 형성</a:t>
              </a: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>
                <a:defRPr/>
              </a:pP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ko-KR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PHP</a:t>
              </a: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를 이용해 </a:t>
              </a:r>
              <a:r>
                <a:rPr lang="en-US" altLang="ko-KR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NAVER MAP API </a:t>
              </a: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호출</a:t>
              </a: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altLang="ko-KR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MAP </a:t>
              </a:r>
              <a:r>
                <a:rPr lang="ko-KR" altLang="en-US" sz="16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시각화</a:t>
              </a: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altLang="ko-KR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0F29035-3AC7-405A-8D54-7BBB9E42C81C}"/>
                </a:ext>
              </a:extLst>
            </p:cNvPr>
            <p:cNvGrpSpPr/>
            <p:nvPr/>
          </p:nvGrpSpPr>
          <p:grpSpPr>
            <a:xfrm>
              <a:off x="7263689" y="2314447"/>
              <a:ext cx="4607016" cy="816701"/>
              <a:chOff x="7374467" y="2149077"/>
              <a:chExt cx="4607016" cy="816701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1BD6C65-D09A-4A3A-B775-ECA20F26D2B6}"/>
                  </a:ext>
                </a:extLst>
              </p:cNvPr>
              <p:cNvGrpSpPr/>
              <p:nvPr/>
            </p:nvGrpSpPr>
            <p:grpSpPr>
              <a:xfrm>
                <a:off x="7397542" y="2613304"/>
                <a:ext cx="4583941" cy="352474"/>
                <a:chOff x="7397542" y="2552938"/>
                <a:chExt cx="4583941" cy="35247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0F4C594-06BF-4460-99D7-A288C1A51704}"/>
                    </a:ext>
                  </a:extLst>
                </p:cNvPr>
                <p:cNvSpPr txBox="1"/>
                <p:nvPr/>
              </p:nvSpPr>
              <p:spPr>
                <a:xfrm>
                  <a:off x="7742859" y="2559898"/>
                  <a:ext cx="42386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- 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경유 지점</a:t>
                  </a:r>
                  <a:endParaRPr lang="en-US" altLang="ko-KR" sz="1600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F3964D21-D4E3-4401-9598-49412C8B1C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>
                              <a14:foregroundMark x1="45833" y1="67568" x2="45833" y2="62162"/>
                              <a14:foregroundMark x1="50000" y1="45946" x2="50000" y2="4594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7542" y="2552938"/>
                  <a:ext cx="228632" cy="352474"/>
                </a:xfrm>
                <a:prstGeom prst="rect">
                  <a:avLst/>
                </a:prstGeom>
              </p:spPr>
            </p:pic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7F300C-C848-46DA-ABC9-8F468B441DD2}"/>
                  </a:ext>
                </a:extLst>
              </p:cNvPr>
              <p:cNvGrpSpPr/>
              <p:nvPr/>
            </p:nvGrpSpPr>
            <p:grpSpPr>
              <a:xfrm>
                <a:off x="7374467" y="2149077"/>
                <a:ext cx="4607016" cy="338554"/>
                <a:chOff x="7374467" y="2149077"/>
                <a:chExt cx="4607016" cy="338554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614EC01-F0F5-422E-92B9-D01C0F995C64}"/>
                    </a:ext>
                  </a:extLst>
                </p:cNvPr>
                <p:cNvSpPr txBox="1"/>
                <p:nvPr/>
              </p:nvSpPr>
              <p:spPr>
                <a:xfrm>
                  <a:off x="7742859" y="2149077"/>
                  <a:ext cx="42386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ko-KR" altLang="en-US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시작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/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끝 지점</a:t>
                  </a:r>
                  <a:endParaRPr lang="en-US" altLang="ko-KR" sz="1600" dirty="0">
                    <a:solidFill>
                      <a:schemeClr val="bg1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9FD5C068-1E07-4A5F-8F9E-7CE5C9290B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74467" y="2180963"/>
                  <a:ext cx="274782" cy="27478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96637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4CA19EE2-5795-4058-B12F-1484AD7A9ABD}"/>
              </a:ext>
            </a:extLst>
          </p:cNvPr>
          <p:cNvGraphicFramePr/>
          <p:nvPr/>
        </p:nvGraphicFramePr>
        <p:xfrm>
          <a:off x="1689656" y="2569763"/>
          <a:ext cx="9770283" cy="2387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523220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Step.4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향후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76FFD9-93AE-4E43-8B39-00A24C7A5529}"/>
              </a:ext>
            </a:extLst>
          </p:cNvPr>
          <p:cNvGrpSpPr/>
          <p:nvPr/>
        </p:nvGrpSpPr>
        <p:grpSpPr>
          <a:xfrm>
            <a:off x="2097924" y="1585680"/>
            <a:ext cx="9783347" cy="4807310"/>
            <a:chOff x="2097924" y="1585680"/>
            <a:chExt cx="9783347" cy="480731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B243D14-7349-404E-A757-E2F0F9B62B9F}"/>
                </a:ext>
              </a:extLst>
            </p:cNvPr>
            <p:cNvGrpSpPr/>
            <p:nvPr/>
          </p:nvGrpSpPr>
          <p:grpSpPr>
            <a:xfrm>
              <a:off x="2097924" y="1585680"/>
              <a:ext cx="3077631" cy="1387047"/>
              <a:chOff x="2106626" y="1583202"/>
              <a:chExt cx="3077631" cy="1387047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4606F73F-7E7E-411A-BCDB-A69355CC6695}"/>
                  </a:ext>
                </a:extLst>
              </p:cNvPr>
              <p:cNvSpPr/>
              <p:nvPr/>
            </p:nvSpPr>
            <p:spPr>
              <a:xfrm>
                <a:off x="2106626" y="2720996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6DA641A-7995-49A1-9E76-B14B1B35338C}"/>
                  </a:ext>
                </a:extLst>
              </p:cNvPr>
              <p:cNvSpPr/>
              <p:nvPr/>
            </p:nvSpPr>
            <p:spPr>
              <a:xfrm>
                <a:off x="2426431" y="1849543"/>
                <a:ext cx="2757826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범죄 데이터 수집 및 가공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시스템 구현 대상 관할 경찰서 설정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공공데이터 포털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,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통계청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수집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DB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저장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 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30" name="모서리가 둥근 직사각형 37">
                <a:extLst>
                  <a:ext uri="{FF2B5EF4-FFF2-40B4-BE49-F238E27FC236}">
                    <a16:creationId xmlns:a16="http://schemas.microsoft.com/office/drawing/2014/main" id="{39CCB255-0852-46F7-8EFD-71D753DE7FC0}"/>
                  </a:ext>
                </a:extLst>
              </p:cNvPr>
              <p:cNvSpPr/>
              <p:nvPr/>
            </p:nvSpPr>
            <p:spPr>
              <a:xfrm>
                <a:off x="2426432" y="1583202"/>
                <a:ext cx="1383697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수집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42FE8992-2591-4218-8D1A-8B8CA2416C61}"/>
                  </a:ext>
                </a:extLst>
              </p:cNvPr>
              <p:cNvCxnSpPr>
                <a:stCxn id="20" idx="0"/>
                <a:endCxn id="30" idx="1"/>
              </p:cNvCxnSpPr>
              <p:nvPr/>
            </p:nvCxnSpPr>
            <p:spPr>
              <a:xfrm rot="5400000" flipH="1" flipV="1">
                <a:off x="1842007" y="2136572"/>
                <a:ext cx="973671" cy="195179"/>
              </a:xfrm>
              <a:prstGeom prst="bentConnector2">
                <a:avLst/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988D4D8-F1FC-4365-8BBE-F571E824063F}"/>
                </a:ext>
              </a:extLst>
            </p:cNvPr>
            <p:cNvGrpSpPr/>
            <p:nvPr/>
          </p:nvGrpSpPr>
          <p:grpSpPr>
            <a:xfrm>
              <a:off x="2747855" y="3372668"/>
              <a:ext cx="3131496" cy="2492870"/>
              <a:chOff x="2781263" y="3144595"/>
              <a:chExt cx="3131496" cy="249287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B033C6AF-DBF7-41D4-B183-90FB97EDE7A8}"/>
                  </a:ext>
                </a:extLst>
              </p:cNvPr>
              <p:cNvGrpSpPr/>
              <p:nvPr/>
            </p:nvGrpSpPr>
            <p:grpSpPr>
              <a:xfrm>
                <a:off x="2781263" y="4114068"/>
                <a:ext cx="3131496" cy="1523397"/>
                <a:chOff x="2661241" y="3498864"/>
                <a:chExt cx="3131496" cy="1523397"/>
              </a:xfrm>
            </p:grpSpPr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5D94ED30-2178-47B6-8974-719B108779A5}"/>
                    </a:ext>
                  </a:extLst>
                </p:cNvPr>
                <p:cNvSpPr/>
                <p:nvPr/>
              </p:nvSpPr>
              <p:spPr>
                <a:xfrm>
                  <a:off x="2661241" y="3926027"/>
                  <a:ext cx="3131496" cy="10962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데이터 분석 알고리즘 구현 및 검증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적합한 </a:t>
                  </a:r>
                  <a:r>
                    <a:rPr kumimoji="0" lang="ko-KR" altLang="en-US" sz="11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머신러닝</a:t>
                  </a: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 알고리즘 선택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머신러닝</a:t>
                  </a: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 알고리즘을 이용한 데이터 분석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데이터 분석 결과 시각화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데이터 분석 모델 정확도 향상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  <p:sp>
              <p:nvSpPr>
                <p:cNvPr id="19" name="모서리가 둥근 직사각형 37">
                  <a:extLst>
                    <a:ext uri="{FF2B5EF4-FFF2-40B4-BE49-F238E27FC236}">
                      <a16:creationId xmlns:a16="http://schemas.microsoft.com/office/drawing/2014/main" id="{11FF1567-E8AA-4AB9-B589-C90C71B0964E}"/>
                    </a:ext>
                  </a:extLst>
                </p:cNvPr>
                <p:cNvSpPr/>
                <p:nvPr/>
              </p:nvSpPr>
              <p:spPr>
                <a:xfrm>
                  <a:off x="2661241" y="3498864"/>
                  <a:ext cx="1451304" cy="3282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203200" dist="127000" dir="5400000" sx="87000" sy="87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62A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데이터 분석</a:t>
                  </a:r>
                  <a:endPara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</p:grp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06CAAADA-2EF8-4B15-B04F-53709CB99E01}"/>
                  </a:ext>
                </a:extLst>
              </p:cNvPr>
              <p:cNvSpPr/>
              <p:nvPr/>
            </p:nvSpPr>
            <p:spPr>
              <a:xfrm>
                <a:off x="3718754" y="3144595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D50AA37B-E580-45B9-89BA-0EDD0B52EEAA}"/>
                  </a:ext>
                </a:extLst>
              </p:cNvPr>
              <p:cNvCxnSpPr>
                <a:cxnSpLocks/>
                <a:stCxn id="19" idx="0"/>
                <a:endCxn id="24" idx="4"/>
              </p:cNvCxnSpPr>
              <p:nvPr/>
            </p:nvCxnSpPr>
            <p:spPr>
              <a:xfrm rot="5400000" flipH="1" flipV="1">
                <a:off x="3315038" y="3585725"/>
                <a:ext cx="720220" cy="336466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AF4315-8084-4381-AFB8-FCAF9B653B7B}"/>
                </a:ext>
              </a:extLst>
            </p:cNvPr>
            <p:cNvGrpSpPr/>
            <p:nvPr/>
          </p:nvGrpSpPr>
          <p:grpSpPr>
            <a:xfrm>
              <a:off x="6063411" y="2309175"/>
              <a:ext cx="3375864" cy="1819246"/>
              <a:chOff x="6055179" y="2306349"/>
              <a:chExt cx="3375864" cy="1819246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216201C-51FB-4D00-B3F8-A3C4DD166DBD}"/>
                  </a:ext>
                </a:extLst>
              </p:cNvPr>
              <p:cNvSpPr/>
              <p:nvPr/>
            </p:nvSpPr>
            <p:spPr>
              <a:xfrm>
                <a:off x="6055179" y="3876342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285F1C0-53C0-4690-88B4-84C780F34503}"/>
                  </a:ext>
                </a:extLst>
              </p:cNvPr>
              <p:cNvGrpSpPr/>
              <p:nvPr/>
            </p:nvGrpSpPr>
            <p:grpSpPr>
              <a:xfrm>
                <a:off x="6179807" y="2306349"/>
                <a:ext cx="3251236" cy="1569993"/>
                <a:chOff x="6213058" y="2074597"/>
                <a:chExt cx="3251236" cy="1569993"/>
              </a:xfrm>
            </p:grpSpPr>
            <p:sp>
              <p:nvSpPr>
                <p:cNvPr id="21" name="모서리가 둥근 직사각형 40">
                  <a:extLst>
                    <a:ext uri="{FF2B5EF4-FFF2-40B4-BE49-F238E27FC236}">
                      <a16:creationId xmlns:a16="http://schemas.microsoft.com/office/drawing/2014/main" id="{17B77CF4-A440-4016-ADD5-7D23D3C6162B}"/>
                    </a:ext>
                  </a:extLst>
                </p:cNvPr>
                <p:cNvSpPr/>
                <p:nvPr/>
              </p:nvSpPr>
              <p:spPr>
                <a:xfrm>
                  <a:off x="6387524" y="2074597"/>
                  <a:ext cx="1462678" cy="32824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203200" dist="127000" dir="5400000" sx="87000" sy="87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62A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순찰 알고리즘 개발</a:t>
                  </a:r>
                  <a:endPara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E5C74C6-4AC7-4E3E-914D-EEDDDB835D01}"/>
                    </a:ext>
                  </a:extLst>
                </p:cNvPr>
                <p:cNvSpPr/>
                <p:nvPr/>
              </p:nvSpPr>
              <p:spPr>
                <a:xfrm>
                  <a:off x="6387524" y="2474896"/>
                  <a:ext cx="3076770" cy="109623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분석 데이터 기반 순찰 알고리즘 개발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순찰 알고리즘 설계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60000"/>
                        <a:lumOff val="40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altLang="ko-KR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NAVER API </a:t>
                  </a: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연동 및 실시간</a:t>
                  </a:r>
                  <a:r>
                    <a:rPr kumimoji="0" lang="en-US" altLang="ko-KR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 </a:t>
                  </a: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교통 데이터 이용 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ko-KR" altLang="en-US" sz="1100" dirty="0">
                      <a:solidFill>
                        <a:srgbClr val="92D050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순찰 </a:t>
                  </a: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경로 알고리즘 개발</a:t>
                  </a:r>
                  <a:endPara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endParaRPr>
                </a:p>
                <a:p>
                  <a:pPr marL="171450" marR="0" lvl="0" indent="-17145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2D050"/>
                      </a:solidFill>
                      <a:effectLst/>
                      <a:uLnTx/>
                      <a:uFillTx/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  <a:cs typeface="+mn-cs"/>
                    </a:rPr>
                    <a:t>순찰 경로 알고리즘 평가 및 최적화</a:t>
                  </a:r>
                </a:p>
              </p:txBody>
            </p:sp>
            <p:cxnSp>
              <p:nvCxnSpPr>
                <p:cNvPr id="35" name="연결선: 꺾임 34">
                  <a:extLst>
                    <a:ext uri="{FF2B5EF4-FFF2-40B4-BE49-F238E27FC236}">
                      <a16:creationId xmlns:a16="http://schemas.microsoft.com/office/drawing/2014/main" id="{B4E1ABC4-9C98-4166-A3A4-98896C84196F}"/>
                    </a:ext>
                  </a:extLst>
                </p:cNvPr>
                <p:cNvCxnSpPr>
                  <a:cxnSpLocks/>
                  <a:stCxn id="21" idx="1"/>
                  <a:endCxn id="25" idx="0"/>
                </p:cNvCxnSpPr>
                <p:nvPr/>
              </p:nvCxnSpPr>
              <p:spPr>
                <a:xfrm rot="10800000" flipV="1">
                  <a:off x="6213058" y="2238720"/>
                  <a:ext cx="174467" cy="1405870"/>
                </a:xfrm>
                <a:prstGeom prst="bentConnector2">
                  <a:avLst/>
                </a:prstGeom>
                <a:ln w="9525">
                  <a:solidFill>
                    <a:schemeClr val="accent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BA80D7D-DE71-4A40-AAB2-51F2F6422325}"/>
                </a:ext>
              </a:extLst>
            </p:cNvPr>
            <p:cNvGrpSpPr/>
            <p:nvPr/>
          </p:nvGrpSpPr>
          <p:grpSpPr>
            <a:xfrm>
              <a:off x="7552643" y="4373871"/>
              <a:ext cx="3054555" cy="2019119"/>
              <a:chOff x="6796027" y="3836426"/>
              <a:chExt cx="3054555" cy="2019119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A6993C45-AC09-4BF6-8E70-65CCB481469B}"/>
                  </a:ext>
                </a:extLst>
              </p:cNvPr>
              <p:cNvSpPr/>
              <p:nvPr/>
            </p:nvSpPr>
            <p:spPr>
              <a:xfrm>
                <a:off x="7670208" y="3836426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31" name="모서리가 둥근 직사각형 37">
                <a:extLst>
                  <a:ext uri="{FF2B5EF4-FFF2-40B4-BE49-F238E27FC236}">
                    <a16:creationId xmlns:a16="http://schemas.microsoft.com/office/drawing/2014/main" id="{298E5FAC-10C3-4390-816C-B9437EA62A42}"/>
                  </a:ext>
                </a:extLst>
              </p:cNvPr>
              <p:cNvSpPr/>
              <p:nvPr/>
            </p:nvSpPr>
            <p:spPr>
              <a:xfrm>
                <a:off x="6796027" y="4675650"/>
                <a:ext cx="1571361" cy="313323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50" b="1" dirty="0">
                    <a:solidFill>
                      <a:srgbClr val="21262A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UI </a:t>
                </a:r>
                <a:r>
                  <a:rPr lang="ko-KR" altLang="en-US" sz="1050" b="1" dirty="0">
                    <a:solidFill>
                      <a:srgbClr val="21262A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프로그램</a:t>
                </a: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</a:t>
                </a:r>
                <a:r>
                  <a:rPr lang="ko-KR" altLang="en-US" sz="1050" b="1" dirty="0">
                    <a:solidFill>
                      <a:srgbClr val="21262A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개발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1537FA18-4D9E-4DE7-BE18-600D04CE98C6}"/>
                  </a:ext>
                </a:extLst>
              </p:cNvPr>
              <p:cNvSpPr/>
              <p:nvPr/>
            </p:nvSpPr>
            <p:spPr>
              <a:xfrm>
                <a:off x="6796027" y="4759311"/>
                <a:ext cx="3054555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순찰 경로 시각화 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UI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개발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>
                        <a:lumMod val="7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-  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>
                        <a:lumMod val="7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시나리오 선택 및 실시간 경로 시각화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>
                        <a:lumMod val="7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UI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>
                        <a:lumMod val="75000"/>
                      </a:scheme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제작</a:t>
                </a:r>
              </a:p>
            </p:txBody>
          </p:sp>
          <p:cxnSp>
            <p:nvCxnSpPr>
              <p:cNvPr id="43" name="연결선: 꺾임 42">
                <a:extLst>
                  <a:ext uri="{FF2B5EF4-FFF2-40B4-BE49-F238E27FC236}">
                    <a16:creationId xmlns:a16="http://schemas.microsoft.com/office/drawing/2014/main" id="{5B831032-7D5A-4E69-BC0F-606D57FECD44}"/>
                  </a:ext>
                </a:extLst>
              </p:cNvPr>
              <p:cNvCxnSpPr>
                <a:cxnSpLocks/>
                <a:stCxn id="22" idx="4"/>
                <a:endCxn id="31" idx="0"/>
              </p:cNvCxnSpPr>
              <p:nvPr/>
            </p:nvCxnSpPr>
            <p:spPr>
              <a:xfrm rot="5400000">
                <a:off x="7393287" y="4274101"/>
                <a:ext cx="589971" cy="213127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50A8D5B-73C4-4A90-8679-0F1C086AC0E7}"/>
                </a:ext>
              </a:extLst>
            </p:cNvPr>
            <p:cNvGrpSpPr/>
            <p:nvPr/>
          </p:nvGrpSpPr>
          <p:grpSpPr>
            <a:xfrm>
              <a:off x="10418593" y="3641585"/>
              <a:ext cx="1462678" cy="1177622"/>
              <a:chOff x="10418750" y="3632882"/>
              <a:chExt cx="1462678" cy="1177622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86538AB-87BC-4B56-A38E-E70891AFA94D}"/>
                  </a:ext>
                </a:extLst>
              </p:cNvPr>
              <p:cNvSpPr/>
              <p:nvPr/>
            </p:nvSpPr>
            <p:spPr>
              <a:xfrm>
                <a:off x="10806536" y="4561251"/>
                <a:ext cx="249253" cy="249253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47" name="모서리가 둥근 직사각형 40">
                <a:extLst>
                  <a:ext uri="{FF2B5EF4-FFF2-40B4-BE49-F238E27FC236}">
                    <a16:creationId xmlns:a16="http://schemas.microsoft.com/office/drawing/2014/main" id="{A368E82F-5705-423D-815A-97EB2DF8DD6F}"/>
                  </a:ext>
                </a:extLst>
              </p:cNvPr>
              <p:cNvSpPr/>
              <p:nvPr/>
            </p:nvSpPr>
            <p:spPr>
              <a:xfrm>
                <a:off x="10418750" y="3632882"/>
                <a:ext cx="1462678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프로젝트 최종발표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4EEB039A-888B-4EFA-B1FE-906AC2B19763}"/>
                  </a:ext>
                </a:extLst>
              </p:cNvPr>
              <p:cNvCxnSpPr>
                <a:cxnSpLocks/>
                <a:stCxn id="47" idx="2"/>
                <a:endCxn id="26" idx="0"/>
              </p:cNvCxnSpPr>
              <p:nvPr/>
            </p:nvCxnSpPr>
            <p:spPr>
              <a:xfrm rot="5400000">
                <a:off x="10740565" y="4151726"/>
                <a:ext cx="600123" cy="218926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9110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523220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Step.4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향후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AB1E5D6-2104-4035-B33A-78F66EDF4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540277"/>
              </p:ext>
            </p:extLst>
          </p:nvPr>
        </p:nvGraphicFramePr>
        <p:xfrm>
          <a:off x="1730808" y="1554480"/>
          <a:ext cx="10046554" cy="436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03409954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88083354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40953181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16800166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88609522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026796187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647478956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569929039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43650637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393294844"/>
                    </a:ext>
                  </a:extLst>
                </a:gridCol>
              </a:tblGrid>
              <a:tr h="380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2021. 04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2021. 05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2021. 06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주제 선정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수집 및 가공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분석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중간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순찰 알고리즘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UI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프로그램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rgbClr val="FFC000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최종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504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72736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Step.4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향후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527A5B1-93D3-4D86-B7C2-184E76CAC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399952"/>
              </p:ext>
            </p:extLst>
          </p:nvPr>
        </p:nvGraphicFramePr>
        <p:xfrm>
          <a:off x="2315661" y="1949380"/>
          <a:ext cx="9129364" cy="384182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43121">
                  <a:extLst>
                    <a:ext uri="{9D8B030D-6E8A-4147-A177-3AD203B41FA5}">
                      <a16:colId xmlns:a16="http://schemas.microsoft.com/office/drawing/2014/main" val="2458807942"/>
                    </a:ext>
                  </a:extLst>
                </a:gridCol>
                <a:gridCol w="3043122">
                  <a:extLst>
                    <a:ext uri="{9D8B030D-6E8A-4147-A177-3AD203B41FA5}">
                      <a16:colId xmlns:a16="http://schemas.microsoft.com/office/drawing/2014/main" val="1044945745"/>
                    </a:ext>
                  </a:extLst>
                </a:gridCol>
                <a:gridCol w="3043121">
                  <a:extLst>
                    <a:ext uri="{9D8B030D-6E8A-4147-A177-3AD203B41FA5}">
                      <a16:colId xmlns:a16="http://schemas.microsoft.com/office/drawing/2014/main" val="2218388808"/>
                    </a:ext>
                  </a:extLst>
                </a:gridCol>
              </a:tblGrid>
              <a:tr h="6615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Team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‘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범죄와의 전쟁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11421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류 형 주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동 연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영 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6391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239220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인공 데이터 생성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및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결과 시각화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설계 및 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인공 데이터 생성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및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672634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Naver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Map API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연동 및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분석 모델 정확도 향상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14533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알고리즘 평가 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7054828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PPT</a:t>
                      </a:r>
                      <a:r>
                        <a:rPr lang="ko-KR" altLang="en-US" sz="1600" dirty="0"/>
                        <a:t> 제작 및 발표</a:t>
                      </a:r>
                      <a:endParaRPr lang="ko-KR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1157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19B710-E705-44A1-B88E-B1BE85E3B19E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394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579619" cy="7358743"/>
            <a:chOff x="374211" y="0"/>
            <a:chExt cx="7579619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358743" cy="7358743"/>
              <a:chOff x="595087" y="0"/>
              <a:chExt cx="7358743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501991" y="3013501"/>
            <a:ext cx="3451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Thank you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BFBB37-93BE-4598-9A63-E47B91BAF528}"/>
              </a:ext>
            </a:extLst>
          </p:cNvPr>
          <p:cNvSpPr/>
          <p:nvPr/>
        </p:nvSpPr>
        <p:spPr>
          <a:xfrm>
            <a:off x="7767871" y="2618559"/>
            <a:ext cx="130628" cy="13062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49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45788" y="899450"/>
            <a:ext cx="657552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Index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Index</a:t>
            </a:r>
          </a:p>
        </p:txBody>
      </p:sp>
      <p:grpSp>
        <p:nvGrpSpPr>
          <p:cNvPr id="100" name="Group 14"/>
          <p:cNvGrpSpPr>
            <a:grpSpLocks noChangeAspect="1"/>
          </p:cNvGrpSpPr>
          <p:nvPr/>
        </p:nvGrpSpPr>
        <p:grpSpPr bwMode="auto">
          <a:xfrm>
            <a:off x="4800310" y="2513486"/>
            <a:ext cx="942313" cy="799309"/>
            <a:chOff x="3795" y="3943"/>
            <a:chExt cx="626" cy="531"/>
          </a:xfrm>
          <a:noFill/>
        </p:grpSpPr>
        <p:sp>
          <p:nvSpPr>
            <p:cNvPr id="101" name="Freeform 16"/>
            <p:cNvSpPr>
              <a:spLocks noEditPoints="1"/>
            </p:cNvSpPr>
            <p:nvPr/>
          </p:nvSpPr>
          <p:spPr bwMode="auto">
            <a:xfrm>
              <a:off x="3795" y="3943"/>
              <a:ext cx="626" cy="531"/>
            </a:xfrm>
            <a:custGeom>
              <a:avLst/>
              <a:gdLst>
                <a:gd name="T0" fmla="*/ 1532 w 3756"/>
                <a:gd name="T1" fmla="*/ 2536 h 3186"/>
                <a:gd name="T2" fmla="*/ 1516 w 3756"/>
                <a:gd name="T3" fmla="*/ 2550 h 3186"/>
                <a:gd name="T4" fmla="*/ 1450 w 3756"/>
                <a:gd name="T5" fmla="*/ 2904 h 3186"/>
                <a:gd name="T6" fmla="*/ 1457 w 3756"/>
                <a:gd name="T7" fmla="*/ 2929 h 3186"/>
                <a:gd name="T8" fmla="*/ 1481 w 3756"/>
                <a:gd name="T9" fmla="*/ 2941 h 3186"/>
                <a:gd name="T10" fmla="*/ 2288 w 3756"/>
                <a:gd name="T11" fmla="*/ 2937 h 3186"/>
                <a:gd name="T12" fmla="*/ 2304 w 3756"/>
                <a:gd name="T13" fmla="*/ 2921 h 3186"/>
                <a:gd name="T14" fmla="*/ 2306 w 3756"/>
                <a:gd name="T15" fmla="*/ 2905 h 3186"/>
                <a:gd name="T16" fmla="*/ 2243 w 3756"/>
                <a:gd name="T17" fmla="*/ 2560 h 3186"/>
                <a:gd name="T18" fmla="*/ 2233 w 3756"/>
                <a:gd name="T19" fmla="*/ 2542 h 3186"/>
                <a:gd name="T20" fmla="*/ 2214 w 3756"/>
                <a:gd name="T21" fmla="*/ 2534 h 3186"/>
                <a:gd name="T22" fmla="*/ 585 w 3756"/>
                <a:gd name="T23" fmla="*/ 305 h 3186"/>
                <a:gd name="T24" fmla="*/ 560 w 3756"/>
                <a:gd name="T25" fmla="*/ 314 h 3186"/>
                <a:gd name="T26" fmla="*/ 544 w 3756"/>
                <a:gd name="T27" fmla="*/ 336 h 3186"/>
                <a:gd name="T28" fmla="*/ 542 w 3756"/>
                <a:gd name="T29" fmla="*/ 1890 h 3186"/>
                <a:gd name="T30" fmla="*/ 553 w 3756"/>
                <a:gd name="T31" fmla="*/ 1921 h 3186"/>
                <a:gd name="T32" fmla="*/ 3188 w 3756"/>
                <a:gd name="T33" fmla="*/ 1930 h 3186"/>
                <a:gd name="T34" fmla="*/ 3211 w 3756"/>
                <a:gd name="T35" fmla="*/ 1906 h 3186"/>
                <a:gd name="T36" fmla="*/ 3214 w 3756"/>
                <a:gd name="T37" fmla="*/ 350 h 3186"/>
                <a:gd name="T38" fmla="*/ 3206 w 3756"/>
                <a:gd name="T39" fmla="*/ 324 h 3186"/>
                <a:gd name="T40" fmla="*/ 3185 w 3756"/>
                <a:gd name="T41" fmla="*/ 308 h 3186"/>
                <a:gd name="T42" fmla="*/ 585 w 3756"/>
                <a:gd name="T43" fmla="*/ 305 h 3186"/>
                <a:gd name="T44" fmla="*/ 3170 w 3756"/>
                <a:gd name="T45" fmla="*/ 0 h 3186"/>
                <a:gd name="T46" fmla="*/ 3263 w 3756"/>
                <a:gd name="T47" fmla="*/ 13 h 3186"/>
                <a:gd name="T48" fmla="*/ 3346 w 3756"/>
                <a:gd name="T49" fmla="*/ 48 h 3186"/>
                <a:gd name="T50" fmla="*/ 3418 w 3756"/>
                <a:gd name="T51" fmla="*/ 103 h 3186"/>
                <a:gd name="T52" fmla="*/ 3473 w 3756"/>
                <a:gd name="T53" fmla="*/ 173 h 3186"/>
                <a:gd name="T54" fmla="*/ 3508 w 3756"/>
                <a:gd name="T55" fmla="*/ 256 h 3186"/>
                <a:gd name="T56" fmla="*/ 3520 w 3756"/>
                <a:gd name="T57" fmla="*/ 350 h 3186"/>
                <a:gd name="T58" fmla="*/ 3518 w 3756"/>
                <a:gd name="T59" fmla="*/ 1931 h 3186"/>
                <a:gd name="T60" fmla="*/ 3500 w 3756"/>
                <a:gd name="T61" fmla="*/ 2009 h 3186"/>
                <a:gd name="T62" fmla="*/ 3516 w 3756"/>
                <a:gd name="T63" fmla="*/ 2049 h 3186"/>
                <a:gd name="T64" fmla="*/ 3754 w 3756"/>
                <a:gd name="T65" fmla="*/ 3006 h 3186"/>
                <a:gd name="T66" fmla="*/ 3753 w 3756"/>
                <a:gd name="T67" fmla="*/ 3060 h 3186"/>
                <a:gd name="T68" fmla="*/ 3729 w 3756"/>
                <a:gd name="T69" fmla="*/ 3116 h 3186"/>
                <a:gd name="T70" fmla="*/ 3687 w 3756"/>
                <a:gd name="T71" fmla="*/ 3158 h 3186"/>
                <a:gd name="T72" fmla="*/ 3631 w 3756"/>
                <a:gd name="T73" fmla="*/ 3182 h 3186"/>
                <a:gd name="T74" fmla="*/ 157 w 3756"/>
                <a:gd name="T75" fmla="*/ 3186 h 3186"/>
                <a:gd name="T76" fmla="*/ 101 w 3756"/>
                <a:gd name="T77" fmla="*/ 3175 h 3186"/>
                <a:gd name="T78" fmla="*/ 52 w 3756"/>
                <a:gd name="T79" fmla="*/ 3146 h 3186"/>
                <a:gd name="T80" fmla="*/ 18 w 3756"/>
                <a:gd name="T81" fmla="*/ 3101 h 3186"/>
                <a:gd name="T82" fmla="*/ 1 w 3756"/>
                <a:gd name="T83" fmla="*/ 3047 h 3186"/>
                <a:gd name="T84" fmla="*/ 5 w 3756"/>
                <a:gd name="T85" fmla="*/ 2991 h 3186"/>
                <a:gd name="T86" fmla="*/ 247 w 3756"/>
                <a:gd name="T87" fmla="*/ 2028 h 3186"/>
                <a:gd name="T88" fmla="*/ 245 w 3756"/>
                <a:gd name="T89" fmla="*/ 1970 h 3186"/>
                <a:gd name="T90" fmla="*/ 236 w 3756"/>
                <a:gd name="T91" fmla="*/ 1890 h 3186"/>
                <a:gd name="T92" fmla="*/ 239 w 3756"/>
                <a:gd name="T93" fmla="*/ 302 h 3186"/>
                <a:gd name="T94" fmla="*/ 263 w 3756"/>
                <a:gd name="T95" fmla="*/ 214 h 3186"/>
                <a:gd name="T96" fmla="*/ 308 w 3756"/>
                <a:gd name="T97" fmla="*/ 136 h 3186"/>
                <a:gd name="T98" fmla="*/ 372 w 3756"/>
                <a:gd name="T99" fmla="*/ 73 h 3186"/>
                <a:gd name="T100" fmla="*/ 450 w 3756"/>
                <a:gd name="T101" fmla="*/ 27 h 3186"/>
                <a:gd name="T102" fmla="*/ 538 w 3756"/>
                <a:gd name="T103" fmla="*/ 3 h 3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756" h="3186">
                  <a:moveTo>
                    <a:pt x="1542" y="2534"/>
                  </a:moveTo>
                  <a:lnTo>
                    <a:pt x="1532" y="2536"/>
                  </a:lnTo>
                  <a:lnTo>
                    <a:pt x="1523" y="2542"/>
                  </a:lnTo>
                  <a:lnTo>
                    <a:pt x="1516" y="2550"/>
                  </a:lnTo>
                  <a:lnTo>
                    <a:pt x="1513" y="2560"/>
                  </a:lnTo>
                  <a:lnTo>
                    <a:pt x="1450" y="2904"/>
                  </a:lnTo>
                  <a:lnTo>
                    <a:pt x="1451" y="2917"/>
                  </a:lnTo>
                  <a:lnTo>
                    <a:pt x="1457" y="2929"/>
                  </a:lnTo>
                  <a:lnTo>
                    <a:pt x="1467" y="2937"/>
                  </a:lnTo>
                  <a:lnTo>
                    <a:pt x="1481" y="2941"/>
                  </a:lnTo>
                  <a:lnTo>
                    <a:pt x="2275" y="2941"/>
                  </a:lnTo>
                  <a:lnTo>
                    <a:pt x="2288" y="2937"/>
                  </a:lnTo>
                  <a:lnTo>
                    <a:pt x="2297" y="2932"/>
                  </a:lnTo>
                  <a:lnTo>
                    <a:pt x="2304" y="2921"/>
                  </a:lnTo>
                  <a:lnTo>
                    <a:pt x="2306" y="2909"/>
                  </a:lnTo>
                  <a:lnTo>
                    <a:pt x="2306" y="2905"/>
                  </a:lnTo>
                  <a:lnTo>
                    <a:pt x="2305" y="2901"/>
                  </a:lnTo>
                  <a:lnTo>
                    <a:pt x="2243" y="2560"/>
                  </a:lnTo>
                  <a:lnTo>
                    <a:pt x="2240" y="2550"/>
                  </a:lnTo>
                  <a:lnTo>
                    <a:pt x="2233" y="2542"/>
                  </a:lnTo>
                  <a:lnTo>
                    <a:pt x="2224" y="2536"/>
                  </a:lnTo>
                  <a:lnTo>
                    <a:pt x="2214" y="2534"/>
                  </a:lnTo>
                  <a:lnTo>
                    <a:pt x="1542" y="2534"/>
                  </a:lnTo>
                  <a:close/>
                  <a:moveTo>
                    <a:pt x="585" y="305"/>
                  </a:moveTo>
                  <a:lnTo>
                    <a:pt x="571" y="308"/>
                  </a:lnTo>
                  <a:lnTo>
                    <a:pt x="560" y="314"/>
                  </a:lnTo>
                  <a:lnTo>
                    <a:pt x="550" y="324"/>
                  </a:lnTo>
                  <a:lnTo>
                    <a:pt x="544" y="336"/>
                  </a:lnTo>
                  <a:lnTo>
                    <a:pt x="542" y="350"/>
                  </a:lnTo>
                  <a:lnTo>
                    <a:pt x="542" y="1890"/>
                  </a:lnTo>
                  <a:lnTo>
                    <a:pt x="544" y="1906"/>
                  </a:lnTo>
                  <a:lnTo>
                    <a:pt x="553" y="1921"/>
                  </a:lnTo>
                  <a:lnTo>
                    <a:pt x="567" y="1930"/>
                  </a:lnTo>
                  <a:lnTo>
                    <a:pt x="3188" y="1930"/>
                  </a:lnTo>
                  <a:lnTo>
                    <a:pt x="3202" y="1921"/>
                  </a:lnTo>
                  <a:lnTo>
                    <a:pt x="3211" y="1906"/>
                  </a:lnTo>
                  <a:lnTo>
                    <a:pt x="3214" y="1890"/>
                  </a:lnTo>
                  <a:lnTo>
                    <a:pt x="3214" y="350"/>
                  </a:lnTo>
                  <a:lnTo>
                    <a:pt x="3212" y="336"/>
                  </a:lnTo>
                  <a:lnTo>
                    <a:pt x="3206" y="324"/>
                  </a:lnTo>
                  <a:lnTo>
                    <a:pt x="3196" y="314"/>
                  </a:lnTo>
                  <a:lnTo>
                    <a:pt x="3185" y="308"/>
                  </a:lnTo>
                  <a:lnTo>
                    <a:pt x="3170" y="305"/>
                  </a:lnTo>
                  <a:lnTo>
                    <a:pt x="585" y="305"/>
                  </a:lnTo>
                  <a:close/>
                  <a:moveTo>
                    <a:pt x="585" y="0"/>
                  </a:moveTo>
                  <a:lnTo>
                    <a:pt x="3170" y="0"/>
                  </a:lnTo>
                  <a:lnTo>
                    <a:pt x="3218" y="3"/>
                  </a:lnTo>
                  <a:lnTo>
                    <a:pt x="3263" y="13"/>
                  </a:lnTo>
                  <a:lnTo>
                    <a:pt x="3306" y="27"/>
                  </a:lnTo>
                  <a:lnTo>
                    <a:pt x="3346" y="48"/>
                  </a:lnTo>
                  <a:lnTo>
                    <a:pt x="3384" y="73"/>
                  </a:lnTo>
                  <a:lnTo>
                    <a:pt x="3418" y="103"/>
                  </a:lnTo>
                  <a:lnTo>
                    <a:pt x="3448" y="136"/>
                  </a:lnTo>
                  <a:lnTo>
                    <a:pt x="3473" y="173"/>
                  </a:lnTo>
                  <a:lnTo>
                    <a:pt x="3493" y="214"/>
                  </a:lnTo>
                  <a:lnTo>
                    <a:pt x="3508" y="256"/>
                  </a:lnTo>
                  <a:lnTo>
                    <a:pt x="3517" y="302"/>
                  </a:lnTo>
                  <a:lnTo>
                    <a:pt x="3520" y="350"/>
                  </a:lnTo>
                  <a:lnTo>
                    <a:pt x="3520" y="1890"/>
                  </a:lnTo>
                  <a:lnTo>
                    <a:pt x="3518" y="1931"/>
                  </a:lnTo>
                  <a:lnTo>
                    <a:pt x="3510" y="1970"/>
                  </a:lnTo>
                  <a:lnTo>
                    <a:pt x="3500" y="2009"/>
                  </a:lnTo>
                  <a:lnTo>
                    <a:pt x="3509" y="2028"/>
                  </a:lnTo>
                  <a:lnTo>
                    <a:pt x="3516" y="2049"/>
                  </a:lnTo>
                  <a:lnTo>
                    <a:pt x="3749" y="2983"/>
                  </a:lnTo>
                  <a:lnTo>
                    <a:pt x="3754" y="3006"/>
                  </a:lnTo>
                  <a:lnTo>
                    <a:pt x="3756" y="3029"/>
                  </a:lnTo>
                  <a:lnTo>
                    <a:pt x="3753" y="3060"/>
                  </a:lnTo>
                  <a:lnTo>
                    <a:pt x="3743" y="3090"/>
                  </a:lnTo>
                  <a:lnTo>
                    <a:pt x="3729" y="3116"/>
                  </a:lnTo>
                  <a:lnTo>
                    <a:pt x="3710" y="3140"/>
                  </a:lnTo>
                  <a:lnTo>
                    <a:pt x="3687" y="3158"/>
                  </a:lnTo>
                  <a:lnTo>
                    <a:pt x="3660" y="3173"/>
                  </a:lnTo>
                  <a:lnTo>
                    <a:pt x="3631" y="3182"/>
                  </a:lnTo>
                  <a:lnTo>
                    <a:pt x="3599" y="3186"/>
                  </a:lnTo>
                  <a:lnTo>
                    <a:pt x="157" y="3186"/>
                  </a:lnTo>
                  <a:lnTo>
                    <a:pt x="129" y="3183"/>
                  </a:lnTo>
                  <a:lnTo>
                    <a:pt x="101" y="3175"/>
                  </a:lnTo>
                  <a:lnTo>
                    <a:pt x="75" y="3163"/>
                  </a:lnTo>
                  <a:lnTo>
                    <a:pt x="52" y="3146"/>
                  </a:lnTo>
                  <a:lnTo>
                    <a:pt x="33" y="3125"/>
                  </a:lnTo>
                  <a:lnTo>
                    <a:pt x="18" y="3101"/>
                  </a:lnTo>
                  <a:lnTo>
                    <a:pt x="7" y="3075"/>
                  </a:lnTo>
                  <a:lnTo>
                    <a:pt x="1" y="3047"/>
                  </a:lnTo>
                  <a:lnTo>
                    <a:pt x="0" y="3019"/>
                  </a:lnTo>
                  <a:lnTo>
                    <a:pt x="5" y="2991"/>
                  </a:lnTo>
                  <a:lnTo>
                    <a:pt x="240" y="2049"/>
                  </a:lnTo>
                  <a:lnTo>
                    <a:pt x="247" y="2028"/>
                  </a:lnTo>
                  <a:lnTo>
                    <a:pt x="256" y="2009"/>
                  </a:lnTo>
                  <a:lnTo>
                    <a:pt x="245" y="1970"/>
                  </a:lnTo>
                  <a:lnTo>
                    <a:pt x="238" y="1931"/>
                  </a:lnTo>
                  <a:lnTo>
                    <a:pt x="236" y="1890"/>
                  </a:lnTo>
                  <a:lnTo>
                    <a:pt x="236" y="350"/>
                  </a:lnTo>
                  <a:lnTo>
                    <a:pt x="239" y="302"/>
                  </a:lnTo>
                  <a:lnTo>
                    <a:pt x="248" y="256"/>
                  </a:lnTo>
                  <a:lnTo>
                    <a:pt x="263" y="214"/>
                  </a:lnTo>
                  <a:lnTo>
                    <a:pt x="283" y="173"/>
                  </a:lnTo>
                  <a:lnTo>
                    <a:pt x="308" y="136"/>
                  </a:lnTo>
                  <a:lnTo>
                    <a:pt x="338" y="103"/>
                  </a:lnTo>
                  <a:lnTo>
                    <a:pt x="372" y="73"/>
                  </a:lnTo>
                  <a:lnTo>
                    <a:pt x="409" y="48"/>
                  </a:lnTo>
                  <a:lnTo>
                    <a:pt x="450" y="27"/>
                  </a:lnTo>
                  <a:lnTo>
                    <a:pt x="493" y="13"/>
                  </a:lnTo>
                  <a:lnTo>
                    <a:pt x="538" y="3"/>
                  </a:lnTo>
                  <a:lnTo>
                    <a:pt x="585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102" name="Freeform 17"/>
            <p:cNvSpPr>
              <a:spLocks/>
            </p:cNvSpPr>
            <p:nvPr/>
          </p:nvSpPr>
          <p:spPr bwMode="auto">
            <a:xfrm>
              <a:off x="4054" y="4071"/>
              <a:ext cx="108" cy="109"/>
            </a:xfrm>
            <a:custGeom>
              <a:avLst/>
              <a:gdLst>
                <a:gd name="T0" fmla="*/ 49 w 654"/>
                <a:gd name="T1" fmla="*/ 0 h 654"/>
                <a:gd name="T2" fmla="*/ 63 w 654"/>
                <a:gd name="T3" fmla="*/ 2 h 654"/>
                <a:gd name="T4" fmla="*/ 515 w 654"/>
                <a:gd name="T5" fmla="*/ 174 h 654"/>
                <a:gd name="T6" fmla="*/ 527 w 654"/>
                <a:gd name="T7" fmla="*/ 181 h 654"/>
                <a:gd name="T8" fmla="*/ 536 w 654"/>
                <a:gd name="T9" fmla="*/ 192 h 654"/>
                <a:gd name="T10" fmla="*/ 542 w 654"/>
                <a:gd name="T11" fmla="*/ 205 h 654"/>
                <a:gd name="T12" fmla="*/ 544 w 654"/>
                <a:gd name="T13" fmla="*/ 220 h 654"/>
                <a:gd name="T14" fmla="*/ 541 w 654"/>
                <a:gd name="T15" fmla="*/ 234 h 654"/>
                <a:gd name="T16" fmla="*/ 534 w 654"/>
                <a:gd name="T17" fmla="*/ 247 h 654"/>
                <a:gd name="T18" fmla="*/ 524 w 654"/>
                <a:gd name="T19" fmla="*/ 256 h 654"/>
                <a:gd name="T20" fmla="*/ 510 w 654"/>
                <a:gd name="T21" fmla="*/ 262 h 654"/>
                <a:gd name="T22" fmla="*/ 412 w 654"/>
                <a:gd name="T23" fmla="*/ 289 h 654"/>
                <a:gd name="T24" fmla="*/ 641 w 654"/>
                <a:gd name="T25" fmla="*/ 518 h 654"/>
                <a:gd name="T26" fmla="*/ 649 w 654"/>
                <a:gd name="T27" fmla="*/ 529 h 654"/>
                <a:gd name="T28" fmla="*/ 654 w 654"/>
                <a:gd name="T29" fmla="*/ 543 h 654"/>
                <a:gd name="T30" fmla="*/ 654 w 654"/>
                <a:gd name="T31" fmla="*/ 558 h 654"/>
                <a:gd name="T32" fmla="*/ 649 w 654"/>
                <a:gd name="T33" fmla="*/ 572 h 654"/>
                <a:gd name="T34" fmla="*/ 641 w 654"/>
                <a:gd name="T35" fmla="*/ 583 h 654"/>
                <a:gd name="T36" fmla="*/ 583 w 654"/>
                <a:gd name="T37" fmla="*/ 641 h 654"/>
                <a:gd name="T38" fmla="*/ 571 w 654"/>
                <a:gd name="T39" fmla="*/ 649 h 654"/>
                <a:gd name="T40" fmla="*/ 557 w 654"/>
                <a:gd name="T41" fmla="*/ 654 h 654"/>
                <a:gd name="T42" fmla="*/ 543 w 654"/>
                <a:gd name="T43" fmla="*/ 654 h 654"/>
                <a:gd name="T44" fmla="*/ 530 w 654"/>
                <a:gd name="T45" fmla="*/ 649 h 654"/>
                <a:gd name="T46" fmla="*/ 517 w 654"/>
                <a:gd name="T47" fmla="*/ 641 h 654"/>
                <a:gd name="T48" fmla="*/ 289 w 654"/>
                <a:gd name="T49" fmla="*/ 412 h 654"/>
                <a:gd name="T50" fmla="*/ 262 w 654"/>
                <a:gd name="T51" fmla="*/ 510 h 654"/>
                <a:gd name="T52" fmla="*/ 256 w 654"/>
                <a:gd name="T53" fmla="*/ 524 h 654"/>
                <a:gd name="T54" fmla="*/ 246 w 654"/>
                <a:gd name="T55" fmla="*/ 534 h 654"/>
                <a:gd name="T56" fmla="*/ 234 w 654"/>
                <a:gd name="T57" fmla="*/ 541 h 654"/>
                <a:gd name="T58" fmla="*/ 220 w 654"/>
                <a:gd name="T59" fmla="*/ 544 h 654"/>
                <a:gd name="T60" fmla="*/ 205 w 654"/>
                <a:gd name="T61" fmla="*/ 543 h 654"/>
                <a:gd name="T62" fmla="*/ 192 w 654"/>
                <a:gd name="T63" fmla="*/ 536 h 654"/>
                <a:gd name="T64" fmla="*/ 181 w 654"/>
                <a:gd name="T65" fmla="*/ 527 h 654"/>
                <a:gd name="T66" fmla="*/ 174 w 654"/>
                <a:gd name="T67" fmla="*/ 515 h 654"/>
                <a:gd name="T68" fmla="*/ 3 w 654"/>
                <a:gd name="T69" fmla="*/ 62 h 654"/>
                <a:gd name="T70" fmla="*/ 0 w 654"/>
                <a:gd name="T71" fmla="*/ 50 h 654"/>
                <a:gd name="T72" fmla="*/ 0 w 654"/>
                <a:gd name="T73" fmla="*/ 36 h 654"/>
                <a:gd name="T74" fmla="*/ 5 w 654"/>
                <a:gd name="T75" fmla="*/ 24 h 654"/>
                <a:gd name="T76" fmla="*/ 14 w 654"/>
                <a:gd name="T77" fmla="*/ 13 h 654"/>
                <a:gd name="T78" fmla="*/ 24 w 654"/>
                <a:gd name="T79" fmla="*/ 5 h 654"/>
                <a:gd name="T80" fmla="*/ 37 w 654"/>
                <a:gd name="T81" fmla="*/ 1 h 654"/>
                <a:gd name="T82" fmla="*/ 49 w 654"/>
                <a:gd name="T83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654">
                  <a:moveTo>
                    <a:pt x="49" y="0"/>
                  </a:moveTo>
                  <a:lnTo>
                    <a:pt x="63" y="2"/>
                  </a:lnTo>
                  <a:lnTo>
                    <a:pt x="515" y="174"/>
                  </a:lnTo>
                  <a:lnTo>
                    <a:pt x="527" y="181"/>
                  </a:lnTo>
                  <a:lnTo>
                    <a:pt x="536" y="192"/>
                  </a:lnTo>
                  <a:lnTo>
                    <a:pt x="542" y="205"/>
                  </a:lnTo>
                  <a:lnTo>
                    <a:pt x="544" y="220"/>
                  </a:lnTo>
                  <a:lnTo>
                    <a:pt x="541" y="234"/>
                  </a:lnTo>
                  <a:lnTo>
                    <a:pt x="534" y="247"/>
                  </a:lnTo>
                  <a:lnTo>
                    <a:pt x="524" y="256"/>
                  </a:lnTo>
                  <a:lnTo>
                    <a:pt x="510" y="262"/>
                  </a:lnTo>
                  <a:lnTo>
                    <a:pt x="412" y="289"/>
                  </a:lnTo>
                  <a:lnTo>
                    <a:pt x="641" y="518"/>
                  </a:lnTo>
                  <a:lnTo>
                    <a:pt x="649" y="529"/>
                  </a:lnTo>
                  <a:lnTo>
                    <a:pt x="654" y="543"/>
                  </a:lnTo>
                  <a:lnTo>
                    <a:pt x="654" y="558"/>
                  </a:lnTo>
                  <a:lnTo>
                    <a:pt x="649" y="572"/>
                  </a:lnTo>
                  <a:lnTo>
                    <a:pt x="641" y="583"/>
                  </a:lnTo>
                  <a:lnTo>
                    <a:pt x="583" y="641"/>
                  </a:lnTo>
                  <a:lnTo>
                    <a:pt x="571" y="649"/>
                  </a:lnTo>
                  <a:lnTo>
                    <a:pt x="557" y="654"/>
                  </a:lnTo>
                  <a:lnTo>
                    <a:pt x="543" y="654"/>
                  </a:lnTo>
                  <a:lnTo>
                    <a:pt x="530" y="649"/>
                  </a:lnTo>
                  <a:lnTo>
                    <a:pt x="517" y="641"/>
                  </a:lnTo>
                  <a:lnTo>
                    <a:pt x="289" y="412"/>
                  </a:lnTo>
                  <a:lnTo>
                    <a:pt x="262" y="510"/>
                  </a:lnTo>
                  <a:lnTo>
                    <a:pt x="256" y="524"/>
                  </a:lnTo>
                  <a:lnTo>
                    <a:pt x="246" y="534"/>
                  </a:lnTo>
                  <a:lnTo>
                    <a:pt x="234" y="541"/>
                  </a:lnTo>
                  <a:lnTo>
                    <a:pt x="220" y="544"/>
                  </a:lnTo>
                  <a:lnTo>
                    <a:pt x="205" y="543"/>
                  </a:lnTo>
                  <a:lnTo>
                    <a:pt x="192" y="536"/>
                  </a:lnTo>
                  <a:lnTo>
                    <a:pt x="181" y="527"/>
                  </a:lnTo>
                  <a:lnTo>
                    <a:pt x="174" y="515"/>
                  </a:lnTo>
                  <a:lnTo>
                    <a:pt x="3" y="62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5" y="24"/>
                  </a:lnTo>
                  <a:lnTo>
                    <a:pt x="14" y="13"/>
                  </a:lnTo>
                  <a:lnTo>
                    <a:pt x="24" y="5"/>
                  </a:lnTo>
                  <a:lnTo>
                    <a:pt x="37" y="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2440189" y="2509516"/>
            <a:ext cx="728302" cy="807248"/>
            <a:chOff x="3618119" y="1601788"/>
            <a:chExt cx="322258" cy="357188"/>
          </a:xfrm>
          <a:noFill/>
        </p:grpSpPr>
        <p:sp>
          <p:nvSpPr>
            <p:cNvPr id="107" name="Freeform 17"/>
            <p:cNvSpPr>
              <a:spLocks/>
            </p:cNvSpPr>
            <p:nvPr/>
          </p:nvSpPr>
          <p:spPr bwMode="auto">
            <a:xfrm>
              <a:off x="3737176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108" name="Freeform 18"/>
            <p:cNvSpPr>
              <a:spLocks/>
            </p:cNvSpPr>
            <p:nvPr/>
          </p:nvSpPr>
          <p:spPr bwMode="auto">
            <a:xfrm>
              <a:off x="3618119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109" name="Freeform 19"/>
            <p:cNvSpPr>
              <a:spLocks/>
            </p:cNvSpPr>
            <p:nvPr/>
          </p:nvSpPr>
          <p:spPr bwMode="auto">
            <a:xfrm>
              <a:off x="3802267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110" name="Freeform 20"/>
            <p:cNvSpPr>
              <a:spLocks/>
            </p:cNvSpPr>
            <p:nvPr/>
          </p:nvSpPr>
          <p:spPr bwMode="auto">
            <a:xfrm>
              <a:off x="3878464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auto">
            <a:xfrm>
              <a:off x="3822903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112" name="Freeform 11"/>
          <p:cNvSpPr>
            <a:spLocks noEditPoints="1"/>
          </p:cNvSpPr>
          <p:nvPr/>
        </p:nvSpPr>
        <p:spPr bwMode="auto">
          <a:xfrm>
            <a:off x="7374442" y="2475565"/>
            <a:ext cx="712826" cy="87515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noFill/>
          <a:ln w="0">
            <a:solidFill>
              <a:srgbClr val="FFC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609190" y="3681671"/>
            <a:ext cx="2192983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 1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rPr>
              <a:t>진행 사항 정리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174974" y="3685827"/>
            <a:ext cx="2192983" cy="704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 2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rPr>
              <a:t>예측 모델 개선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634363" y="3681671"/>
            <a:ext cx="2192983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 3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rPr>
              <a:t>순찰 알고리즘 설계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119" name="다이아몬드 118"/>
          <p:cNvSpPr/>
          <p:nvPr/>
        </p:nvSpPr>
        <p:spPr>
          <a:xfrm>
            <a:off x="3612121" y="2540861"/>
            <a:ext cx="744559" cy="744559"/>
          </a:xfrm>
          <a:prstGeom prst="diamond">
            <a:avLst/>
          </a:prstGeom>
          <a:solidFill>
            <a:srgbClr val="21262A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20" name="다이아몬드 119"/>
          <p:cNvSpPr/>
          <p:nvPr/>
        </p:nvSpPr>
        <p:spPr>
          <a:xfrm>
            <a:off x="6186253" y="2540861"/>
            <a:ext cx="744559" cy="744559"/>
          </a:xfrm>
          <a:prstGeom prst="diamond">
            <a:avLst/>
          </a:prstGeom>
          <a:solidFill>
            <a:srgbClr val="21262A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1BB6A9-202D-4A23-8F02-6696B5774B00}"/>
              </a:ext>
            </a:extLst>
          </p:cNvPr>
          <p:cNvSpPr txBox="1"/>
          <p:nvPr/>
        </p:nvSpPr>
        <p:spPr>
          <a:xfrm>
            <a:off x="9079797" y="3681671"/>
            <a:ext cx="2192983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Step. 4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rPr>
              <a:t>향후 진행 계획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148B677-EEE2-459B-8B8A-C68BB0B408ED}"/>
              </a:ext>
            </a:extLst>
          </p:cNvPr>
          <p:cNvSpPr/>
          <p:nvPr/>
        </p:nvSpPr>
        <p:spPr>
          <a:xfrm>
            <a:off x="8530898" y="2540861"/>
            <a:ext cx="744559" cy="744559"/>
          </a:xfrm>
          <a:prstGeom prst="diamond">
            <a:avLst/>
          </a:prstGeom>
          <a:solidFill>
            <a:srgbClr val="21262A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래픽 2" descr="블로그 윤곽선">
            <a:extLst>
              <a:ext uri="{FF2B5EF4-FFF2-40B4-BE49-F238E27FC236}">
                <a16:creationId xmlns:a16="http://schemas.microsoft.com/office/drawing/2014/main" id="{10A78B6C-FE48-478A-A3B7-ADD137C94C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9089" y="24559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Step1 :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진행 사항 정리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4B2031-DBBD-4101-BF87-ABC3A381D6B9}"/>
              </a:ext>
            </a:extLst>
          </p:cNvPr>
          <p:cNvSpPr/>
          <p:nvPr/>
        </p:nvSpPr>
        <p:spPr>
          <a:xfrm>
            <a:off x="2030400" y="1180800"/>
            <a:ext cx="941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주제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데이터 기반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예측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및 순찰 경로 알고리즘 개발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30DF45-B6BB-45D9-89A3-4AE05D455519}"/>
              </a:ext>
            </a:extLst>
          </p:cNvPr>
          <p:cNvGrpSpPr/>
          <p:nvPr/>
        </p:nvGrpSpPr>
        <p:grpSpPr>
          <a:xfrm>
            <a:off x="2377546" y="2044118"/>
            <a:ext cx="9056171" cy="3903847"/>
            <a:chOff x="1777499" y="2105664"/>
            <a:chExt cx="10212571" cy="4066570"/>
          </a:xfrm>
        </p:grpSpPr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6C6227B8-CABE-4025-B77F-AB25014EF56C}"/>
                </a:ext>
              </a:extLst>
            </p:cNvPr>
            <p:cNvSpPr/>
            <p:nvPr/>
          </p:nvSpPr>
          <p:spPr>
            <a:xfrm>
              <a:off x="6822140" y="3486740"/>
              <a:ext cx="654431" cy="466695"/>
            </a:xfrm>
            <a:prstGeom prst="rightArrow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BD1491E-D8A7-4576-96F5-EC10561C4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274" b="94294" l="4766" r="94688">
                          <a14:foregroundMark x1="10234" y1="42368" x2="4766" y2="65193"/>
                          <a14:foregroundMark x1="85234" y1="9700" x2="90078" y2="8274"/>
                          <a14:foregroundMark x1="94688" y1="30956" x2="92734" y2="35806"/>
                          <a14:foregroundMark x1="66563" y1="94294" x2="66094" y2="91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9" t="4885" r="3438" b="1498"/>
            <a:stretch/>
          </p:blipFill>
          <p:spPr>
            <a:xfrm>
              <a:off x="1928879" y="2105664"/>
              <a:ext cx="4445595" cy="240064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8CEE65A-58E7-48F9-A682-DD72BF192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0373" y="2503723"/>
              <a:ext cx="4269697" cy="2543405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39" name="그림 38" descr="텍스트, 명판이(가) 표시된 사진&#10;&#10;자동 생성된 설명">
              <a:extLst>
                <a:ext uri="{FF2B5EF4-FFF2-40B4-BE49-F238E27FC236}">
                  <a16:creationId xmlns:a16="http://schemas.microsoft.com/office/drawing/2014/main" id="{59E536B3-16BF-4A51-8EA3-8659E3FAB1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514"/>
            <a:stretch/>
          </p:blipFill>
          <p:spPr>
            <a:xfrm>
              <a:off x="1777499" y="4742718"/>
              <a:ext cx="2390243" cy="1429516"/>
            </a:xfrm>
            <a:prstGeom prst="rect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40" name="그림 39" descr="텍스트, 명판이(가) 표시된 사진&#10;&#10;자동 생성된 설명">
              <a:extLst>
                <a:ext uri="{FF2B5EF4-FFF2-40B4-BE49-F238E27FC236}">
                  <a16:creationId xmlns:a16="http://schemas.microsoft.com/office/drawing/2014/main" id="{5D994C18-6DEA-466E-B108-E9253B708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38" y="4742718"/>
              <a:ext cx="2390245" cy="1429516"/>
            </a:xfrm>
            <a:prstGeom prst="rect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6711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Step1 :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진행 사항 정리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B9C943-B89A-43C0-86D8-AF2AD9913011}"/>
              </a:ext>
            </a:extLst>
          </p:cNvPr>
          <p:cNvGrpSpPr/>
          <p:nvPr/>
        </p:nvGrpSpPr>
        <p:grpSpPr>
          <a:xfrm>
            <a:off x="2041251" y="1462199"/>
            <a:ext cx="9446979" cy="2153192"/>
            <a:chOff x="2041251" y="1330315"/>
            <a:chExt cx="9446979" cy="215319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9183CC-1EBF-4A24-827C-B49CCACF8E5E}"/>
                </a:ext>
              </a:extLst>
            </p:cNvPr>
            <p:cNvGrpSpPr/>
            <p:nvPr/>
          </p:nvGrpSpPr>
          <p:grpSpPr>
            <a:xfrm>
              <a:off x="2041251" y="1330315"/>
              <a:ext cx="2272680" cy="2153192"/>
              <a:chOff x="2041251" y="1290625"/>
              <a:chExt cx="2272680" cy="215319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3EAD07E-B14B-459E-9691-6D9FFFBE2E91}"/>
                  </a:ext>
                </a:extLst>
              </p:cNvPr>
              <p:cNvSpPr txBox="1"/>
              <p:nvPr/>
            </p:nvSpPr>
            <p:spPr>
              <a:xfrm>
                <a:off x="2177259" y="2612820"/>
                <a:ext cx="19784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수집 또는 생성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 → </a:t>
                </a:r>
                <a:r>
                  <a:rPr lang="ko-KR" altLang="en-US" sz="1600" dirty="0">
                    <a:solidFill>
                      <a:srgbClr val="FFC000">
                        <a:lumMod val="20000"/>
                        <a:lumOff val="80000"/>
                      </a:srgb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데이터 가공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</a:t>
                </a:r>
                <a:endParaRPr lang="en-US" altLang="ko-KR" sz="1600" dirty="0">
                  <a:solidFill>
                    <a:srgbClr val="FFC000">
                      <a:lumMod val="20000"/>
                      <a:lumOff val="80000"/>
                    </a:srgb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→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DB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에 </a:t>
                </a:r>
                <a:r>
                  <a:rPr lang="ko-KR" altLang="en-US" sz="1600" dirty="0">
                    <a:solidFill>
                      <a:srgbClr val="FFC000">
                        <a:lumMod val="20000"/>
                        <a:lumOff val="80000"/>
                      </a:srgb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구축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EDD8F37-73C7-443A-A14C-F20682697DB0}"/>
                  </a:ext>
                </a:extLst>
              </p:cNvPr>
              <p:cNvSpPr/>
              <p:nvPr/>
            </p:nvSpPr>
            <p:spPr>
              <a:xfrm>
                <a:off x="2041251" y="1290625"/>
                <a:ext cx="2272680" cy="128503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구축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BA4B7B0-E911-419A-B372-2EB46BDDDE7E}"/>
                </a:ext>
              </a:extLst>
            </p:cNvPr>
            <p:cNvGrpSpPr/>
            <p:nvPr/>
          </p:nvGrpSpPr>
          <p:grpSpPr>
            <a:xfrm>
              <a:off x="5437746" y="1330315"/>
              <a:ext cx="2589170" cy="1906970"/>
              <a:chOff x="5453951" y="1290625"/>
              <a:chExt cx="2589170" cy="190697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35808D-48BC-4AD8-92A3-E32EA4477EC1}"/>
                  </a:ext>
                </a:extLst>
              </p:cNvPr>
              <p:cNvSpPr txBox="1"/>
              <p:nvPr/>
            </p:nvSpPr>
            <p:spPr>
              <a:xfrm>
                <a:off x="5453951" y="2612820"/>
                <a:ext cx="258917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머신러닝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알고리즘 이용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시나리오별 지역의 범죄예측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A968EBE6-4932-422D-98E1-C4F6D3F89788}"/>
                  </a:ext>
                </a:extLst>
              </p:cNvPr>
              <p:cNvSpPr/>
              <p:nvPr/>
            </p:nvSpPr>
            <p:spPr>
              <a:xfrm>
                <a:off x="5612196" y="1290625"/>
                <a:ext cx="2272681" cy="128503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분석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6932585-6471-4A5F-8842-C05A66282B92}"/>
                </a:ext>
              </a:extLst>
            </p:cNvPr>
            <p:cNvGrpSpPr/>
            <p:nvPr/>
          </p:nvGrpSpPr>
          <p:grpSpPr>
            <a:xfrm>
              <a:off x="9150731" y="1330315"/>
              <a:ext cx="2337499" cy="1660749"/>
              <a:chOff x="9150733" y="1290625"/>
              <a:chExt cx="2337499" cy="166074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060CE4-FDA2-4471-841A-6AD286E8CC6A}"/>
                  </a:ext>
                </a:extLst>
              </p:cNvPr>
              <p:cNvSpPr txBox="1"/>
              <p:nvPr/>
            </p:nvSpPr>
            <p:spPr>
              <a:xfrm>
                <a:off x="9150733" y="2612820"/>
                <a:ext cx="23374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예측한 범죄 데이터 시각화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53C959DB-E994-4616-8706-D8D9EA7F38B4}"/>
                  </a:ext>
                </a:extLst>
              </p:cNvPr>
              <p:cNvSpPr/>
              <p:nvPr/>
            </p:nvSpPr>
            <p:spPr>
              <a:xfrm>
                <a:off x="9183143" y="1290625"/>
                <a:ext cx="2272680" cy="128503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effectLst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시각화</a:t>
                </a:r>
              </a:p>
            </p:txBody>
          </p:sp>
        </p:grpSp>
        <p:sp>
          <p:nvSpPr>
            <p:cNvPr id="46" name="화살표: 오른쪽 45">
              <a:extLst>
                <a:ext uri="{FF2B5EF4-FFF2-40B4-BE49-F238E27FC236}">
                  <a16:creationId xmlns:a16="http://schemas.microsoft.com/office/drawing/2014/main" id="{9A962814-6462-4197-8572-5B3F783C7023}"/>
                </a:ext>
              </a:extLst>
            </p:cNvPr>
            <p:cNvSpPr/>
            <p:nvPr/>
          </p:nvSpPr>
          <p:spPr>
            <a:xfrm>
              <a:off x="4376772" y="1592539"/>
              <a:ext cx="998133" cy="784603"/>
            </a:xfrm>
            <a:prstGeom prst="rightArrow">
              <a:avLst>
                <a:gd name="adj1" fmla="val 41838"/>
                <a:gd name="adj2" fmla="val 45599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47D7C0AA-8393-495F-9EAB-C34F05B3F52A}"/>
                </a:ext>
              </a:extLst>
            </p:cNvPr>
            <p:cNvSpPr/>
            <p:nvPr/>
          </p:nvSpPr>
          <p:spPr>
            <a:xfrm>
              <a:off x="8089757" y="1592538"/>
              <a:ext cx="998133" cy="784603"/>
            </a:xfrm>
            <a:prstGeom prst="rightArrow">
              <a:avLst>
                <a:gd name="adj1" fmla="val 41838"/>
                <a:gd name="adj2" fmla="val 45599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8BD986-E657-4270-A936-5982FA81486A}"/>
              </a:ext>
            </a:extLst>
          </p:cNvPr>
          <p:cNvGrpSpPr/>
          <p:nvPr/>
        </p:nvGrpSpPr>
        <p:grpSpPr>
          <a:xfrm>
            <a:off x="1958214" y="3938118"/>
            <a:ext cx="2537159" cy="2060234"/>
            <a:chOff x="1909012" y="3737241"/>
            <a:chExt cx="2537159" cy="2060234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ED4D0CA-3148-4A29-AB76-3FDAA29D0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6375" y1="41875" x2="65625" y2="47000"/>
                          <a14:foregroundMark x1="45500" y1="34750" x2="46500" y2="35375"/>
                          <a14:foregroundMark x1="59000" y1="29000" x2="59000" y2="29000"/>
                          <a14:foregroundMark x1="71750" y1="34750" x2="71750" y2="34750"/>
                          <a14:foregroundMark x1="77875" y1="47875" x2="77875" y2="47875"/>
                          <a14:foregroundMark x1="71500" y1="61375" x2="71500" y2="61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27" t="22053" r="15964" b="17864"/>
            <a:stretch/>
          </p:blipFill>
          <p:spPr>
            <a:xfrm>
              <a:off x="3593770" y="3737241"/>
              <a:ext cx="688888" cy="66663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B635CB7-5EB7-4F8F-B585-7B8BABC0FEBE}"/>
                </a:ext>
              </a:extLst>
            </p:cNvPr>
            <p:cNvSpPr txBox="1"/>
            <p:nvPr/>
          </p:nvSpPr>
          <p:spPr>
            <a:xfrm>
              <a:off x="3514904" y="4459581"/>
              <a:ext cx="9145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날씨 데이터</a:t>
              </a:r>
            </a:p>
          </p:txBody>
        </p:sp>
        <p:pic>
          <p:nvPicPr>
            <p:cNvPr id="28" name="Picture 2" descr="Police Icon of Flat style - Available in SVG, PNG, EPS, AI &amp; Icon fonts">
              <a:extLst>
                <a:ext uri="{FF2B5EF4-FFF2-40B4-BE49-F238E27FC236}">
                  <a16:creationId xmlns:a16="http://schemas.microsoft.com/office/drawing/2014/main" id="{D46EC205-A7FA-48F2-859E-7B896473C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460" y="4802419"/>
              <a:ext cx="718057" cy="718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ECA0D59-8010-49EB-A432-76A45E63493E}"/>
                </a:ext>
              </a:extLst>
            </p:cNvPr>
            <p:cNvSpPr txBox="1"/>
            <p:nvPr/>
          </p:nvSpPr>
          <p:spPr>
            <a:xfrm>
              <a:off x="1909012" y="5520476"/>
              <a:ext cx="16058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CCTV,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경찰서 데이터</a:t>
              </a:r>
            </a:p>
          </p:txBody>
        </p:sp>
        <p:pic>
          <p:nvPicPr>
            <p:cNvPr id="30" name="Picture 10" descr="Population png images | PNGWing">
              <a:extLst>
                <a:ext uri="{FF2B5EF4-FFF2-40B4-BE49-F238E27FC236}">
                  <a16:creationId xmlns:a16="http://schemas.microsoft.com/office/drawing/2014/main" id="{D4D0ACEA-7300-4A19-A003-9788CFB08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50556" y1="35833" x2="50556" y2="35833"/>
                          <a14:foregroundMark x1="76389" y1="46389" x2="76389" y2="46389"/>
                          <a14:foregroundMark x1="75833" y1="62500" x2="75833" y2="62500"/>
                          <a14:foregroundMark x1="23889" y1="66944" x2="23889" y2="66944"/>
                          <a14:foregroundMark x1="26667" y1="43056" x2="26667" y2="43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3772" y="4802419"/>
              <a:ext cx="688886" cy="688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73D8FD-C594-431A-975D-74620B20B3E8}"/>
                </a:ext>
              </a:extLst>
            </p:cNvPr>
            <p:cNvSpPr txBox="1"/>
            <p:nvPr/>
          </p:nvSpPr>
          <p:spPr>
            <a:xfrm>
              <a:off x="3498214" y="5509056"/>
              <a:ext cx="9479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인구 데이터</a:t>
              </a:r>
            </a:p>
          </p:txBody>
        </p:sp>
        <p:pic>
          <p:nvPicPr>
            <p:cNvPr id="32" name="Picture 12" descr="Handcuffs Police Officer Crime Clip Art, PNG, 540x540px, Handcuffs, Arrest,  Black And White, Body Jewelry, Crime">
              <a:extLst>
                <a:ext uri="{FF2B5EF4-FFF2-40B4-BE49-F238E27FC236}">
                  <a16:creationId xmlns:a16="http://schemas.microsoft.com/office/drawing/2014/main" id="{7FCE0474-E1B2-4428-BC70-01C45B904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556" b="90000" l="10000" r="90000">
                          <a14:foregroundMark x1="47439" y1="36667" x2="47439" y2="36667"/>
                          <a14:foregroundMark x1="58049" y1="5556" x2="58049" y2="5556"/>
                          <a14:foregroundMark x1="58780" y1="25000" x2="58780" y2="25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7014" y="3747377"/>
              <a:ext cx="981466" cy="646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60AFA2C-2B1E-4040-BE8A-1C5E75F9CA14}"/>
                </a:ext>
              </a:extLst>
            </p:cNvPr>
            <p:cNvSpPr txBox="1"/>
            <p:nvPr/>
          </p:nvSpPr>
          <p:spPr>
            <a:xfrm>
              <a:off x="2177015" y="4459564"/>
              <a:ext cx="9145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범죄 데이터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F0986C-7A48-474F-9EA6-82B8532DA278}"/>
              </a:ext>
            </a:extLst>
          </p:cNvPr>
          <p:cNvGrpSpPr/>
          <p:nvPr/>
        </p:nvGrpSpPr>
        <p:grpSpPr>
          <a:xfrm>
            <a:off x="5195722" y="3854244"/>
            <a:ext cx="3076845" cy="2227982"/>
            <a:chOff x="5195722" y="3564097"/>
            <a:chExt cx="3076845" cy="222798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1A30C2B-9D93-4931-837E-12803349C84B}"/>
                </a:ext>
              </a:extLst>
            </p:cNvPr>
            <p:cNvSpPr/>
            <p:nvPr/>
          </p:nvSpPr>
          <p:spPr>
            <a:xfrm>
              <a:off x="5253343" y="5448247"/>
              <a:ext cx="2957976" cy="3438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가을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x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심야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x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맑음 모델의 최종 의사결정나무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31BD8E5-F7B6-4BEF-A827-DD89367A4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72" r="15836" b="55"/>
            <a:stretch/>
          </p:blipFill>
          <p:spPr>
            <a:xfrm>
              <a:off x="5195722" y="3564097"/>
              <a:ext cx="3076845" cy="1833526"/>
            </a:xfrm>
            <a:prstGeom prst="rect">
              <a:avLst/>
            </a:prstGeom>
            <a:ln>
              <a:solidFill>
                <a:srgbClr val="92D050"/>
              </a:solidFill>
            </a:ln>
            <a:effectLst>
              <a:softEdge rad="12700"/>
            </a:effec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4A17E7-566B-4AC4-A69A-AD64EF994134}"/>
              </a:ext>
            </a:extLst>
          </p:cNvPr>
          <p:cNvGrpSpPr/>
          <p:nvPr/>
        </p:nvGrpSpPr>
        <p:grpSpPr>
          <a:xfrm>
            <a:off x="8780480" y="3854244"/>
            <a:ext cx="3078000" cy="2227982"/>
            <a:chOff x="8780480" y="3564097"/>
            <a:chExt cx="3078000" cy="2227982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ACD79DC-6E2A-4F88-9757-E427B94CB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80480" y="3564097"/>
              <a:ext cx="3078000" cy="1833526"/>
            </a:xfrm>
            <a:prstGeom prst="rect">
              <a:avLst/>
            </a:prstGeom>
            <a:effectLst>
              <a:softEdge rad="12700"/>
            </a:effec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5939382-47D7-436B-9FF0-780461E0A277}"/>
                </a:ext>
              </a:extLst>
            </p:cNvPr>
            <p:cNvSpPr/>
            <p:nvPr/>
          </p:nvSpPr>
          <p:spPr>
            <a:xfrm>
              <a:off x="9848810" y="5426796"/>
              <a:ext cx="941340" cy="3652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히트맵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생성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25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Step2 :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예측 모델 개선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30400" y="1177200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Confusion Matrix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CB7CD64-2078-4B53-B926-B1CCD6C53E3F}"/>
              </a:ext>
            </a:extLst>
          </p:cNvPr>
          <p:cNvSpPr/>
          <p:nvPr/>
        </p:nvSpPr>
        <p:spPr>
          <a:xfrm>
            <a:off x="6096000" y="3049709"/>
            <a:ext cx="1162522" cy="874059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1AA5D7-CC1E-4A19-B0F9-5A30C4F7C6CE}"/>
              </a:ext>
            </a:extLst>
          </p:cNvPr>
          <p:cNvGrpSpPr/>
          <p:nvPr/>
        </p:nvGrpSpPr>
        <p:grpSpPr>
          <a:xfrm>
            <a:off x="2667488" y="2113946"/>
            <a:ext cx="9426103" cy="4041623"/>
            <a:chOff x="2657086" y="2118592"/>
            <a:chExt cx="9426103" cy="404162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806758-1003-43CD-9748-447C40862B18}"/>
                </a:ext>
              </a:extLst>
            </p:cNvPr>
            <p:cNvSpPr txBox="1"/>
            <p:nvPr/>
          </p:nvSpPr>
          <p:spPr>
            <a:xfrm>
              <a:off x="2657086" y="4807024"/>
              <a:ext cx="4242977" cy="13531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TP: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관심 범주를 정확하게 분류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FN: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관심 범주가 아닌 것으로 잘못 분류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FP: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관심 범주라고 잘못 분류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TN: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관심 범주가 아닌 것을 정확하게 분류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7D63388-55E7-4016-A808-F705CCBBF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7086" y="2118592"/>
              <a:ext cx="2836420" cy="259299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0EAD9C-80F3-41E3-A692-8FEAA313B90F}"/>
                </a:ext>
              </a:extLst>
            </p:cNvPr>
            <p:cNvSpPr txBox="1"/>
            <p:nvPr/>
          </p:nvSpPr>
          <p:spPr>
            <a:xfrm>
              <a:off x="7840212" y="4807024"/>
              <a:ext cx="4242977" cy="10300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정확한 범죄 횟수를 예측하기 힘든 데이터</a:t>
              </a:r>
              <a:endParaRPr lang="en-US" altLang="ko-KR" sz="14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지역 범죄 경향성 예측이 목표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예</a:t>
              </a: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측 값 오차 범위를 설정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876A506-098C-4A9A-A707-C815FCAEC7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2" r="15836" b="55"/>
          <a:stretch/>
        </p:blipFill>
        <p:spPr>
          <a:xfrm>
            <a:off x="7850614" y="2351367"/>
            <a:ext cx="3511995" cy="2270742"/>
          </a:xfrm>
          <a:prstGeom prst="rect">
            <a:avLst/>
          </a:prstGeom>
          <a:ln>
            <a:solidFill>
              <a:srgbClr val="92D050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729855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Step2 :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예측 모델 개선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30400" y="1177200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Confusion Matrix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응용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0C394-C13A-47DA-9BAA-B7BC0E3744DC}"/>
              </a:ext>
            </a:extLst>
          </p:cNvPr>
          <p:cNvSpPr txBox="1"/>
          <p:nvPr/>
        </p:nvSpPr>
        <p:spPr>
          <a:xfrm>
            <a:off x="2934995" y="1582338"/>
            <a:ext cx="1385967" cy="42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Predictions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E4CB3803-D503-43BC-A6E1-23B87524E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461268"/>
              </p:ext>
            </p:extLst>
          </p:nvPr>
        </p:nvGraphicFramePr>
        <p:xfrm>
          <a:off x="3115225" y="2066156"/>
          <a:ext cx="3742776" cy="28927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306">
                  <a:extLst>
                    <a:ext uri="{9D8B030D-6E8A-4147-A177-3AD203B41FA5}">
                      <a16:colId xmlns:a16="http://schemas.microsoft.com/office/drawing/2014/main" val="1008803239"/>
                    </a:ext>
                  </a:extLst>
                </a:gridCol>
                <a:gridCol w="315490">
                  <a:extLst>
                    <a:ext uri="{9D8B030D-6E8A-4147-A177-3AD203B41FA5}">
                      <a16:colId xmlns:a16="http://schemas.microsoft.com/office/drawing/2014/main" val="3143289410"/>
                    </a:ext>
                  </a:extLst>
                </a:gridCol>
                <a:gridCol w="311898">
                  <a:extLst>
                    <a:ext uri="{9D8B030D-6E8A-4147-A177-3AD203B41FA5}">
                      <a16:colId xmlns:a16="http://schemas.microsoft.com/office/drawing/2014/main" val="3129459003"/>
                    </a:ext>
                  </a:extLst>
                </a:gridCol>
                <a:gridCol w="311898">
                  <a:extLst>
                    <a:ext uri="{9D8B030D-6E8A-4147-A177-3AD203B41FA5}">
                      <a16:colId xmlns:a16="http://schemas.microsoft.com/office/drawing/2014/main" val="4217414898"/>
                    </a:ext>
                  </a:extLst>
                </a:gridCol>
                <a:gridCol w="311898">
                  <a:extLst>
                    <a:ext uri="{9D8B030D-6E8A-4147-A177-3AD203B41FA5}">
                      <a16:colId xmlns:a16="http://schemas.microsoft.com/office/drawing/2014/main" val="1052150792"/>
                    </a:ext>
                  </a:extLst>
                </a:gridCol>
                <a:gridCol w="311898">
                  <a:extLst>
                    <a:ext uri="{9D8B030D-6E8A-4147-A177-3AD203B41FA5}">
                      <a16:colId xmlns:a16="http://schemas.microsoft.com/office/drawing/2014/main" val="2384571973"/>
                    </a:ext>
                  </a:extLst>
                </a:gridCol>
                <a:gridCol w="311898">
                  <a:extLst>
                    <a:ext uri="{9D8B030D-6E8A-4147-A177-3AD203B41FA5}">
                      <a16:colId xmlns:a16="http://schemas.microsoft.com/office/drawing/2014/main" val="3716561541"/>
                    </a:ext>
                  </a:extLst>
                </a:gridCol>
                <a:gridCol w="311898">
                  <a:extLst>
                    <a:ext uri="{9D8B030D-6E8A-4147-A177-3AD203B41FA5}">
                      <a16:colId xmlns:a16="http://schemas.microsoft.com/office/drawing/2014/main" val="2275233722"/>
                    </a:ext>
                  </a:extLst>
                </a:gridCol>
                <a:gridCol w="311898">
                  <a:extLst>
                    <a:ext uri="{9D8B030D-6E8A-4147-A177-3AD203B41FA5}">
                      <a16:colId xmlns:a16="http://schemas.microsoft.com/office/drawing/2014/main" val="2387675239"/>
                    </a:ext>
                  </a:extLst>
                </a:gridCol>
                <a:gridCol w="311898">
                  <a:extLst>
                    <a:ext uri="{9D8B030D-6E8A-4147-A177-3AD203B41FA5}">
                      <a16:colId xmlns:a16="http://schemas.microsoft.com/office/drawing/2014/main" val="1730635869"/>
                    </a:ext>
                  </a:extLst>
                </a:gridCol>
                <a:gridCol w="311898">
                  <a:extLst>
                    <a:ext uri="{9D8B030D-6E8A-4147-A177-3AD203B41FA5}">
                      <a16:colId xmlns:a16="http://schemas.microsoft.com/office/drawing/2014/main" val="3964023894"/>
                    </a:ext>
                  </a:extLst>
                </a:gridCol>
                <a:gridCol w="311898">
                  <a:extLst>
                    <a:ext uri="{9D8B030D-6E8A-4147-A177-3AD203B41FA5}">
                      <a16:colId xmlns:a16="http://schemas.microsoft.com/office/drawing/2014/main" val="2569429504"/>
                    </a:ext>
                  </a:extLst>
                </a:gridCol>
              </a:tblGrid>
              <a:tr h="287997"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22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23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081066"/>
                  </a:ext>
                </a:extLst>
              </a:tr>
              <a:tr h="22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23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17676"/>
                  </a:ext>
                </a:extLst>
              </a:tr>
              <a:tr h="22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370765"/>
                  </a:ext>
                </a:extLst>
              </a:tr>
              <a:tr h="22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1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13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297382"/>
                  </a:ext>
                </a:extLst>
              </a:tr>
              <a:tr h="22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6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34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5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986208"/>
                  </a:ext>
                </a:extLst>
              </a:tr>
              <a:tr h="22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41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25945"/>
                  </a:ext>
                </a:extLst>
              </a:tr>
              <a:tr h="22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580105"/>
                  </a:ext>
                </a:extLst>
              </a:tr>
              <a:tr h="22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661127"/>
                  </a:ext>
                </a:extLst>
              </a:tr>
              <a:tr h="22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460583"/>
                  </a:ext>
                </a:extLst>
              </a:tr>
              <a:tr h="2254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18071"/>
                  </a:ext>
                </a:extLst>
              </a:tr>
              <a:tr h="287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22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933930"/>
                  </a:ext>
                </a:extLst>
              </a:tr>
              <a:tr h="2879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23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0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…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34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endParaRPr lang="ko-KR" altLang="en-US" sz="8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06671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091512-DF64-436F-802C-B1092AC0914C}"/>
              </a:ext>
            </a:extLst>
          </p:cNvPr>
          <p:cNvSpPr txBox="1"/>
          <p:nvPr/>
        </p:nvSpPr>
        <p:spPr>
          <a:xfrm>
            <a:off x="2337850" y="1911815"/>
            <a:ext cx="777373" cy="794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Actual class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45625-DE04-4193-B075-D059C8FB77D9}"/>
              </a:ext>
            </a:extLst>
          </p:cNvPr>
          <p:cNvSpPr txBox="1"/>
          <p:nvPr/>
        </p:nvSpPr>
        <p:spPr>
          <a:xfrm>
            <a:off x="3594096" y="4994173"/>
            <a:ext cx="2785028" cy="383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ex.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실제 범죄 발생 값이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건인 경우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A58C49-4486-4EF0-B03D-3E9CB8C4F86C}"/>
              </a:ext>
            </a:extLst>
          </p:cNvPr>
          <p:cNvSpPr txBox="1"/>
          <p:nvPr/>
        </p:nvSpPr>
        <p:spPr>
          <a:xfrm>
            <a:off x="3468748" y="5704723"/>
            <a:ext cx="3035725" cy="61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발생 예측 값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~ 5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건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결과를 모두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True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로 판단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DE8BC6C-F9AA-4582-90CB-3918C4D7924D}"/>
              </a:ext>
            </a:extLst>
          </p:cNvPr>
          <p:cNvSpPr/>
          <p:nvPr/>
        </p:nvSpPr>
        <p:spPr>
          <a:xfrm>
            <a:off x="7415800" y="3190674"/>
            <a:ext cx="832353" cy="643672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3FA08C8-704C-4700-8A7F-90E5012EB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6" b="28263"/>
          <a:stretch/>
        </p:blipFill>
        <p:spPr>
          <a:xfrm>
            <a:off x="8805953" y="2066196"/>
            <a:ext cx="2084157" cy="2927977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5656F35A-E49D-429D-A3C8-2326B8810D57}"/>
              </a:ext>
            </a:extLst>
          </p:cNvPr>
          <p:cNvSpPr/>
          <p:nvPr/>
        </p:nvSpPr>
        <p:spPr>
          <a:xfrm>
            <a:off x="9475431" y="2006238"/>
            <a:ext cx="1351076" cy="32048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2B4B4E5-2D65-4D7B-8EB8-A52C02F90D4E}"/>
              </a:ext>
            </a:extLst>
          </p:cNvPr>
          <p:cNvSpPr/>
          <p:nvPr/>
        </p:nvSpPr>
        <p:spPr>
          <a:xfrm rot="5400000">
            <a:off x="4830404" y="5449090"/>
            <a:ext cx="312415" cy="224668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EE00A6-20AF-49FA-99C0-00018F8DEBE3}"/>
              </a:ext>
            </a:extLst>
          </p:cNvPr>
          <p:cNvSpPr/>
          <p:nvPr/>
        </p:nvSpPr>
        <p:spPr>
          <a:xfrm>
            <a:off x="8866936" y="5025779"/>
            <a:ext cx="1962189" cy="320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겨울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x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저녁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x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비 모델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DA455-E221-44E0-B5B3-48638A4D5725}"/>
              </a:ext>
            </a:extLst>
          </p:cNvPr>
          <p:cNvSpPr txBox="1"/>
          <p:nvPr/>
        </p:nvSpPr>
        <p:spPr>
          <a:xfrm>
            <a:off x="8701979" y="5776588"/>
            <a:ext cx="2383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실제 값 </a:t>
            </a:r>
            <a:r>
              <a:rPr lang="en-US" altLang="ko-KR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±2 </a:t>
            </a:r>
            <a:r>
              <a:rPr lang="ko-KR" altLang="en-US" sz="12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범위의 정확도 측정 </a:t>
            </a:r>
            <a:endParaRPr lang="en-US" altLang="ko-KR" sz="1200" i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2455996-6830-4D89-AA43-947D7648BE9F}"/>
              </a:ext>
            </a:extLst>
          </p:cNvPr>
          <p:cNvSpPr/>
          <p:nvPr/>
        </p:nvSpPr>
        <p:spPr>
          <a:xfrm rot="5400000">
            <a:off x="9711049" y="5449090"/>
            <a:ext cx="312415" cy="224668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05D77-EEA0-4D6F-A015-EF576C3209C3}"/>
                  </a:ext>
                </a:extLst>
              </p:cNvPr>
              <p:cNvSpPr txBox="1"/>
              <p:nvPr/>
            </p:nvSpPr>
            <p:spPr>
              <a:xfrm>
                <a:off x="9276142" y="6034228"/>
                <a:ext cx="1262492" cy="499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</m:ctrlPr>
                        </m:fPr>
                        <m:num>
                          <m:r>
                            <a:rPr lang="en-US" altLang="ko-KR" sz="140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𝑇</m:t>
                          </m:r>
                          <m:r>
                            <a:rPr lang="en-US" altLang="ko-KR" sz="14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𝑟𝑢𝑒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𝑇𝑟𝑢𝑒</m:t>
                          </m:r>
                          <m:r>
                            <a:rPr lang="en-US" altLang="ko-KR" sz="14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𝐹𝑎𝑙𝑠𝑒</m:t>
                          </m:r>
                        </m:den>
                      </m:f>
                    </m:oMath>
                  </m:oMathPara>
                </a14:m>
                <a:endParaRPr lang="ko-KR" altLang="en-US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605D77-EEA0-4D6F-A015-EF576C320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142" y="6034228"/>
                <a:ext cx="1262492" cy="499239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07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순찰 알고리즘 설계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6A005E-F7D1-473A-AF68-61D97A39FFE6}"/>
              </a:ext>
            </a:extLst>
          </p:cNvPr>
          <p:cNvSpPr/>
          <p:nvPr/>
        </p:nvSpPr>
        <p:spPr>
          <a:xfrm>
            <a:off x="2030400" y="1177200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알고리즘 구현 및 평가 순서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393912-8313-4676-871D-1A044D0DD3AD}"/>
              </a:ext>
            </a:extLst>
          </p:cNvPr>
          <p:cNvGrpSpPr/>
          <p:nvPr/>
        </p:nvGrpSpPr>
        <p:grpSpPr>
          <a:xfrm>
            <a:off x="6630124" y="5081043"/>
            <a:ext cx="5549956" cy="823659"/>
            <a:chOff x="6274492" y="5308199"/>
            <a:chExt cx="5549956" cy="82365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D4EDB5-658F-4C50-B839-559B6739EDE8}"/>
                </a:ext>
              </a:extLst>
            </p:cNvPr>
            <p:cNvSpPr/>
            <p:nvPr/>
          </p:nvSpPr>
          <p:spPr>
            <a:xfrm>
              <a:off x="6274492" y="5308199"/>
              <a:ext cx="1897200" cy="8236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순찰 경로 알고리즘</a:t>
              </a:r>
              <a:endParaRPr lang="en-US" altLang="ko-KR" sz="1400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성능 평가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3FFDF2-7CD3-478C-A164-1994FDB6A93D}"/>
                </a:ext>
              </a:extLst>
            </p:cNvPr>
            <p:cNvSpPr txBox="1"/>
            <p:nvPr/>
          </p:nvSpPr>
          <p:spPr>
            <a:xfrm>
              <a:off x="8335660" y="5308200"/>
              <a:ext cx="34887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범죄 통계 기반 사건 발생</a:t>
              </a:r>
              <a:endParaRPr lang="en-US" altLang="ko-KR" sz="14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API</a:t>
              </a: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를 통해 초동 조치 시간 측정</a:t>
              </a:r>
              <a:endParaRPr lang="en-US" altLang="ko-KR" sz="14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초동 조치 시간이 가장 짧은 알고리즘 측정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A4A2143-4C18-4D26-952B-5570C17E7282}"/>
              </a:ext>
            </a:extLst>
          </p:cNvPr>
          <p:cNvGrpSpPr/>
          <p:nvPr/>
        </p:nvGrpSpPr>
        <p:grpSpPr>
          <a:xfrm>
            <a:off x="2837124" y="2156783"/>
            <a:ext cx="4827701" cy="824400"/>
            <a:chOff x="2837124" y="2156783"/>
            <a:chExt cx="4827701" cy="8244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D9F62B1-91A1-43E8-B3A5-AECBAC3676AF}"/>
                </a:ext>
              </a:extLst>
            </p:cNvPr>
            <p:cNvSpPr/>
            <p:nvPr/>
          </p:nvSpPr>
          <p:spPr>
            <a:xfrm>
              <a:off x="2837124" y="2156783"/>
              <a:ext cx="1895800" cy="82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dirty="0">
                  <a:solidFill>
                    <a:srgbClr val="21262A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관할 구역 단위 </a:t>
              </a:r>
              <a:endParaRPr lang="en-US" altLang="ko-KR" sz="1600" b="1" dirty="0">
                <a:solidFill>
                  <a:srgbClr val="21262A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b="1" dirty="0" err="1">
                  <a:solidFill>
                    <a:srgbClr val="21262A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히트맵</a:t>
              </a:r>
              <a:r>
                <a:rPr lang="ko-KR" altLang="en-US" sz="1600" b="1" dirty="0">
                  <a:solidFill>
                    <a:srgbClr val="21262A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생성</a:t>
              </a:r>
              <a:endPara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380AFDF-0AFB-4DE2-BAB7-9ABEB9852976}"/>
                </a:ext>
              </a:extLst>
            </p:cNvPr>
            <p:cNvSpPr txBox="1"/>
            <p:nvPr/>
          </p:nvSpPr>
          <p:spPr>
            <a:xfrm>
              <a:off x="4857695" y="2307373"/>
              <a:ext cx="28071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경찰서 관할 구역별로 지역 분할</a:t>
              </a:r>
              <a:endParaRPr lang="en-US" altLang="ko-KR" sz="14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지역별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히트맵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생성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F2E445-4A2A-411B-ACFD-7A128C9EA297}"/>
              </a:ext>
            </a:extLst>
          </p:cNvPr>
          <p:cNvGrpSpPr/>
          <p:nvPr/>
        </p:nvGrpSpPr>
        <p:grpSpPr>
          <a:xfrm>
            <a:off x="4732924" y="3618913"/>
            <a:ext cx="5450837" cy="824400"/>
            <a:chOff x="4744692" y="3736380"/>
            <a:chExt cx="5450837" cy="8244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7127435-F9B0-4A46-AE23-F0DF61B6BCAC}"/>
                </a:ext>
              </a:extLst>
            </p:cNvPr>
            <p:cNvSpPr/>
            <p:nvPr/>
          </p:nvSpPr>
          <p:spPr>
            <a:xfrm>
              <a:off x="4744692" y="3736380"/>
              <a:ext cx="1897200" cy="82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순찰 경로 </a:t>
              </a:r>
              <a:endParaRPr lang="en-US" altLang="ko-KR" sz="1600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알고리즘 구현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8817D2-BA05-4CFE-94A5-58946774D609}"/>
                </a:ext>
              </a:extLst>
            </p:cNvPr>
            <p:cNvSpPr txBox="1"/>
            <p:nvPr/>
          </p:nvSpPr>
          <p:spPr>
            <a:xfrm>
              <a:off x="6783021" y="3886970"/>
              <a:ext cx="34125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거리</a:t>
              </a:r>
              <a:r>
                <a:rPr lang="en-US" altLang="ko-KR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, </a:t>
              </a: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범죄</a:t>
              </a:r>
              <a:r>
                <a:rPr lang="en-US" altLang="ko-KR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, </a:t>
              </a: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거리</a:t>
              </a:r>
              <a:r>
                <a:rPr lang="en-US" altLang="ko-KR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+</a:t>
              </a: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범죄 변수를 고려</a:t>
              </a:r>
              <a:endParaRPr lang="en-US" altLang="ko-KR" sz="14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서로 다른 변수를 고려한 알고리즘 구현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" name="화살표: 위로 굽음 8">
            <a:extLst>
              <a:ext uri="{FF2B5EF4-FFF2-40B4-BE49-F238E27FC236}">
                <a16:creationId xmlns:a16="http://schemas.microsoft.com/office/drawing/2014/main" id="{3FA43549-0E25-47E7-A25A-E3848503098F}"/>
              </a:ext>
            </a:extLst>
          </p:cNvPr>
          <p:cNvSpPr/>
          <p:nvPr/>
        </p:nvSpPr>
        <p:spPr>
          <a:xfrm rot="5400000">
            <a:off x="3488866" y="3189794"/>
            <a:ext cx="1144239" cy="1061619"/>
          </a:xfrm>
          <a:prstGeom prst="bentUpArrow">
            <a:avLst>
              <a:gd name="adj1" fmla="val 25000"/>
              <a:gd name="adj2" fmla="val 28850"/>
              <a:gd name="adj3" fmla="val 24037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0" name="화살표: 위로 굽음 39">
            <a:extLst>
              <a:ext uri="{FF2B5EF4-FFF2-40B4-BE49-F238E27FC236}">
                <a16:creationId xmlns:a16="http://schemas.microsoft.com/office/drawing/2014/main" id="{E40DD92B-2A09-4318-9A1A-F2494A5FFF42}"/>
              </a:ext>
            </a:extLst>
          </p:cNvPr>
          <p:cNvSpPr/>
          <p:nvPr/>
        </p:nvSpPr>
        <p:spPr>
          <a:xfrm rot="5400000">
            <a:off x="5363227" y="4700823"/>
            <a:ext cx="1144239" cy="1061619"/>
          </a:xfrm>
          <a:prstGeom prst="bentUpArrow">
            <a:avLst>
              <a:gd name="adj1" fmla="val 25000"/>
              <a:gd name="adj2" fmla="val 28850"/>
              <a:gd name="adj3" fmla="val 24037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10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순찰 알고리즘 설계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AEF816-9240-4BF4-A64F-0F29BB01DB93}"/>
              </a:ext>
            </a:extLst>
          </p:cNvPr>
          <p:cNvSpPr/>
          <p:nvPr/>
        </p:nvSpPr>
        <p:spPr>
          <a:xfrm>
            <a:off x="2031951" y="11784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BA4FEB-D98F-4D70-8B49-D800B5F0D4C5}"/>
              </a:ext>
            </a:extLst>
          </p:cNvPr>
          <p:cNvSpPr/>
          <p:nvPr/>
        </p:nvSpPr>
        <p:spPr>
          <a:xfrm>
            <a:off x="2030400" y="1177200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관할구역 단위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히트맵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CBA6D4C-D726-4A8C-9FF2-B0805CDDEE39}"/>
              </a:ext>
            </a:extLst>
          </p:cNvPr>
          <p:cNvGrpSpPr/>
          <p:nvPr/>
        </p:nvGrpSpPr>
        <p:grpSpPr>
          <a:xfrm>
            <a:off x="2532323" y="2608759"/>
            <a:ext cx="8789850" cy="2690085"/>
            <a:chOff x="2542050" y="2735219"/>
            <a:chExt cx="8789850" cy="269008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7DAEA3-8F2E-4C03-B1FD-6062BC101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2050" y="2735220"/>
              <a:ext cx="3900649" cy="2219153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F4C27E-7686-48B2-9450-654D56A54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251" y="2735219"/>
              <a:ext cx="3900649" cy="2219153"/>
            </a:xfrm>
            <a:prstGeom prst="rect">
              <a:avLst/>
            </a:prstGeom>
            <a:effectLst>
              <a:softEdge rad="38100"/>
            </a:effectLst>
          </p:spPr>
        </p:pic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66E00B79-F5C7-49E5-B677-43F5372F0E61}"/>
                </a:ext>
              </a:extLst>
            </p:cNvPr>
            <p:cNvSpPr/>
            <p:nvPr/>
          </p:nvSpPr>
          <p:spPr>
            <a:xfrm>
              <a:off x="6666975" y="3574795"/>
              <a:ext cx="540000" cy="540000"/>
            </a:xfrm>
            <a:prstGeom prst="plus">
              <a:avLst>
                <a:gd name="adj" fmla="val 3796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328A23D-3905-4762-80CF-D64830613EFE}"/>
                </a:ext>
              </a:extLst>
            </p:cNvPr>
            <p:cNvSpPr/>
            <p:nvPr/>
          </p:nvSpPr>
          <p:spPr>
            <a:xfrm>
              <a:off x="3352908" y="5081472"/>
              <a:ext cx="2278932" cy="3438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경찰서 관할 구역별 </a:t>
              </a:r>
              <a:r>
                <a:rPr lang="en-US" altLang="ko-KR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Grid </a:t>
              </a:r>
              <a:r>
                <a:rPr lang="ko-KR" altLang="en-US" sz="14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분할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F5840A9-79BB-4ABC-9FCE-6186929CBFBE}"/>
                </a:ext>
              </a:extLst>
            </p:cNvPr>
            <p:cNvSpPr/>
            <p:nvPr/>
          </p:nvSpPr>
          <p:spPr>
            <a:xfrm>
              <a:off x="8484608" y="5081472"/>
              <a:ext cx="1793934" cy="3438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구역별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히트맵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값 할당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37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Step3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순찰 알고리즘 설계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AEF816-9240-4BF4-A64F-0F29BB01DB93}"/>
              </a:ext>
            </a:extLst>
          </p:cNvPr>
          <p:cNvSpPr/>
          <p:nvPr/>
        </p:nvSpPr>
        <p:spPr>
          <a:xfrm>
            <a:off x="2031951" y="117845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9CFBCC-5054-458F-A292-29A01EE4312E}"/>
              </a:ext>
            </a:extLst>
          </p:cNvPr>
          <p:cNvSpPr/>
          <p:nvPr/>
        </p:nvSpPr>
        <p:spPr>
          <a:xfrm>
            <a:off x="2030400" y="1177200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경로 알고리즘 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A –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관할 구역 최대 범위 순찰</a:t>
            </a:r>
            <a:endParaRPr lang="en-US" altLang="ko-KR" sz="2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E6A713-B191-4AD1-91C8-0F6303538B4C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DEC113-0B3D-42A0-961C-33712A8C0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08" y="2175351"/>
            <a:ext cx="4003608" cy="398161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7D37DB0-26D1-4562-BC3A-35053709D2AC}"/>
              </a:ext>
            </a:extLst>
          </p:cNvPr>
          <p:cNvGrpSpPr/>
          <p:nvPr/>
        </p:nvGrpSpPr>
        <p:grpSpPr>
          <a:xfrm>
            <a:off x="7263689" y="2636061"/>
            <a:ext cx="4743194" cy="2891082"/>
            <a:chOff x="7263689" y="2370402"/>
            <a:chExt cx="4743194" cy="28910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24428A-411A-453F-BDDC-B4A2F533807C}"/>
                </a:ext>
              </a:extLst>
            </p:cNvPr>
            <p:cNvSpPr txBox="1"/>
            <p:nvPr/>
          </p:nvSpPr>
          <p:spPr>
            <a:xfrm>
              <a:off x="7263689" y="3445602"/>
              <a:ext cx="474319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관할 구역의 최대한 넓은 범위를 순찰 가능</a:t>
              </a:r>
              <a:endPara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관할 구역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Grid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를 같은 크기의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Box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들로 분배</a:t>
              </a:r>
              <a:endPara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Box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의 </a:t>
              </a:r>
              <a:r>
                <a:rPr lang="ko-KR" altLang="en-US" sz="1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중앙 </a:t>
              </a:r>
              <a:r>
                <a:rPr lang="en-US" altLang="ko-KR" sz="1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Grid</a:t>
              </a:r>
              <a:r>
                <a:rPr lang="ko-KR" altLang="en-US" sz="1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를 경유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하는</a:t>
              </a:r>
              <a:r>
                <a:rPr lang="ko-KR" altLang="en-US" sz="16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경로 생성</a:t>
              </a:r>
              <a:endPara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endParaRPr lang="en-US" altLang="ko-KR" sz="160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예측한 범죄 발생 변수를 고려 </a:t>
              </a:r>
              <a:r>
                <a:rPr lang="en-US" altLang="ko-KR" sz="1600" dirty="0">
                  <a:solidFill>
                    <a:schemeClr val="bg1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X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5A5852B-5C80-45CD-BEB1-0C383BCED766}"/>
                </a:ext>
              </a:extLst>
            </p:cNvPr>
            <p:cNvGrpSpPr/>
            <p:nvPr/>
          </p:nvGrpSpPr>
          <p:grpSpPr>
            <a:xfrm>
              <a:off x="7399867" y="2370402"/>
              <a:ext cx="4607016" cy="757393"/>
              <a:chOff x="7263689" y="2512266"/>
              <a:chExt cx="4607016" cy="75739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4F83D782-29E9-49A0-926E-CB2DA46C16E6}"/>
                  </a:ext>
                </a:extLst>
              </p:cNvPr>
              <p:cNvGrpSpPr/>
              <p:nvPr/>
            </p:nvGrpSpPr>
            <p:grpSpPr>
              <a:xfrm>
                <a:off x="7263689" y="2512266"/>
                <a:ext cx="4607016" cy="338554"/>
                <a:chOff x="7358481" y="2143465"/>
                <a:chExt cx="4607016" cy="338554"/>
              </a:xfrm>
            </p:grpSpPr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B8685A78-3A24-423A-BEAB-07D4824B7E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58481" y="2175351"/>
                  <a:ext cx="274782" cy="274782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3E8EC9F-CAF3-4F59-B5D2-A7E51A604E66}"/>
                    </a:ext>
                  </a:extLst>
                </p:cNvPr>
                <p:cNvSpPr txBox="1"/>
                <p:nvPr/>
              </p:nvSpPr>
              <p:spPr>
                <a:xfrm>
                  <a:off x="7726873" y="2143465"/>
                  <a:ext cx="42386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-  </a:t>
                  </a:r>
                  <a:r>
                    <a:rPr lang="ko-KR" altLang="en-US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순찰 대상 </a:t>
                  </a:r>
                  <a:r>
                    <a:rPr lang="en-US" altLang="ko-KR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Grid</a:t>
                  </a: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BE6DF35-BFBF-4235-A61A-AF7DE0092165}"/>
                  </a:ext>
                </a:extLst>
              </p:cNvPr>
              <p:cNvGrpSpPr/>
              <p:nvPr/>
            </p:nvGrpSpPr>
            <p:grpSpPr>
              <a:xfrm>
                <a:off x="7263689" y="2931105"/>
                <a:ext cx="4607016" cy="338554"/>
                <a:chOff x="7263689" y="2907877"/>
                <a:chExt cx="4607016" cy="338554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FFD6B24F-742B-49CD-913A-BE7F2D62CDBE}"/>
                    </a:ext>
                  </a:extLst>
                </p:cNvPr>
                <p:cNvSpPr/>
                <p:nvPr/>
              </p:nvSpPr>
              <p:spPr>
                <a:xfrm>
                  <a:off x="7263689" y="2971649"/>
                  <a:ext cx="274782" cy="274782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E7C2C73-DD77-44C0-8292-060B49168D3C}"/>
                    </a:ext>
                  </a:extLst>
                </p:cNvPr>
                <p:cNvSpPr txBox="1"/>
                <p:nvPr/>
              </p:nvSpPr>
              <p:spPr>
                <a:xfrm>
                  <a:off x="7632081" y="2907877"/>
                  <a:ext cx="42386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chemeClr val="bg1"/>
                      </a:solidFill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-  Box</a:t>
                  </a:r>
                </a:p>
              </p:txBody>
            </p:sp>
          </p:grpSp>
        </p:grpSp>
      </p:grp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087E6BEE-EC7D-43C2-A05C-E1E7BBAEB947}"/>
              </a:ext>
            </a:extLst>
          </p:cNvPr>
          <p:cNvSpPr/>
          <p:nvPr/>
        </p:nvSpPr>
        <p:spPr>
          <a:xfrm>
            <a:off x="3280069" y="2583217"/>
            <a:ext cx="3347245" cy="3406590"/>
          </a:xfrm>
          <a:custGeom>
            <a:avLst/>
            <a:gdLst>
              <a:gd name="connsiteX0" fmla="*/ 318808 w 3347245"/>
              <a:gd name="connsiteY0" fmla="*/ 2903183 h 3406590"/>
              <a:gd name="connsiteX1" fmla="*/ 26 w 3347245"/>
              <a:gd name="connsiteY1" fmla="*/ 2022339 h 3406590"/>
              <a:gd name="connsiteX2" fmla="*/ 335586 w 3347245"/>
              <a:gd name="connsiteY2" fmla="*/ 1569333 h 3406590"/>
              <a:gd name="connsiteX3" fmla="*/ 25193 w 3347245"/>
              <a:gd name="connsiteY3" fmla="*/ 579433 h 3406590"/>
              <a:gd name="connsiteX4" fmla="*/ 318808 w 3347245"/>
              <a:gd name="connsiteY4" fmla="*/ 235484 h 3406590"/>
              <a:gd name="connsiteX5" fmla="*/ 1124151 w 3347245"/>
              <a:gd name="connsiteY5" fmla="*/ 592 h 3406590"/>
              <a:gd name="connsiteX6" fmla="*/ 1686214 w 3347245"/>
              <a:gd name="connsiteY6" fmla="*/ 302596 h 3406590"/>
              <a:gd name="connsiteX7" fmla="*/ 2718059 w 3347245"/>
              <a:gd name="connsiteY7" fmla="*/ 42537 h 3406590"/>
              <a:gd name="connsiteX8" fmla="*/ 3020063 w 3347245"/>
              <a:gd name="connsiteY8" fmla="*/ 285818 h 3406590"/>
              <a:gd name="connsiteX9" fmla="*/ 3347234 w 3347245"/>
              <a:gd name="connsiteY9" fmla="*/ 1032438 h 3406590"/>
              <a:gd name="connsiteX10" fmla="*/ 3028452 w 3347245"/>
              <a:gd name="connsiteY10" fmla="*/ 1611278 h 3406590"/>
              <a:gd name="connsiteX11" fmla="*/ 2189553 w 3347245"/>
              <a:gd name="connsiteY11" fmla="*/ 1183440 h 3406590"/>
              <a:gd name="connsiteX12" fmla="*/ 1686214 w 3347245"/>
              <a:gd name="connsiteY12" fmla="*/ 1594500 h 3406590"/>
              <a:gd name="connsiteX13" fmla="*/ 2902617 w 3347245"/>
              <a:gd name="connsiteY13" fmla="*/ 2534067 h 3406590"/>
              <a:gd name="connsiteX14" fmla="*/ 2969729 w 3347245"/>
              <a:gd name="connsiteY14" fmla="*/ 2928350 h 3406590"/>
              <a:gd name="connsiteX15" fmla="*/ 2105663 w 3347245"/>
              <a:gd name="connsiteY15" fmla="*/ 3406522 h 3406590"/>
              <a:gd name="connsiteX16" fmla="*/ 1661047 w 3347245"/>
              <a:gd name="connsiteY16" fmla="*/ 2894794 h 3406590"/>
              <a:gd name="connsiteX17" fmla="*/ 1065428 w 3347245"/>
              <a:gd name="connsiteY17" fmla="*/ 2634735 h 3406590"/>
              <a:gd name="connsiteX18" fmla="*/ 620812 w 3347245"/>
              <a:gd name="connsiteY18" fmla="*/ 2961906 h 3406590"/>
              <a:gd name="connsiteX19" fmla="*/ 318808 w 3347245"/>
              <a:gd name="connsiteY19" fmla="*/ 2903183 h 340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47245" h="3406590">
                <a:moveTo>
                  <a:pt x="318808" y="2903183"/>
                </a:moveTo>
                <a:cubicBezTo>
                  <a:pt x="215344" y="2746589"/>
                  <a:pt x="-2770" y="2244647"/>
                  <a:pt x="26" y="2022339"/>
                </a:cubicBezTo>
                <a:cubicBezTo>
                  <a:pt x="2822" y="1800031"/>
                  <a:pt x="331392" y="1809817"/>
                  <a:pt x="335586" y="1569333"/>
                </a:cubicBezTo>
                <a:cubicBezTo>
                  <a:pt x="339780" y="1328849"/>
                  <a:pt x="27989" y="801741"/>
                  <a:pt x="25193" y="579433"/>
                </a:cubicBezTo>
                <a:cubicBezTo>
                  <a:pt x="22397" y="357125"/>
                  <a:pt x="135649" y="331957"/>
                  <a:pt x="318808" y="235484"/>
                </a:cubicBezTo>
                <a:cubicBezTo>
                  <a:pt x="501967" y="139011"/>
                  <a:pt x="896250" y="-10593"/>
                  <a:pt x="1124151" y="592"/>
                </a:cubicBezTo>
                <a:cubicBezTo>
                  <a:pt x="1352052" y="11777"/>
                  <a:pt x="1420563" y="295605"/>
                  <a:pt x="1686214" y="302596"/>
                </a:cubicBezTo>
                <a:cubicBezTo>
                  <a:pt x="1951865" y="309587"/>
                  <a:pt x="2495751" y="45333"/>
                  <a:pt x="2718059" y="42537"/>
                </a:cubicBezTo>
                <a:cubicBezTo>
                  <a:pt x="2940367" y="39741"/>
                  <a:pt x="2915201" y="120835"/>
                  <a:pt x="3020063" y="285818"/>
                </a:cubicBezTo>
                <a:cubicBezTo>
                  <a:pt x="3124925" y="450801"/>
                  <a:pt x="3345836" y="811528"/>
                  <a:pt x="3347234" y="1032438"/>
                </a:cubicBezTo>
                <a:cubicBezTo>
                  <a:pt x="3348632" y="1253348"/>
                  <a:pt x="3221399" y="1586111"/>
                  <a:pt x="3028452" y="1611278"/>
                </a:cubicBezTo>
                <a:cubicBezTo>
                  <a:pt x="2835505" y="1636445"/>
                  <a:pt x="2413259" y="1186236"/>
                  <a:pt x="2189553" y="1183440"/>
                </a:cubicBezTo>
                <a:cubicBezTo>
                  <a:pt x="1965847" y="1180644"/>
                  <a:pt x="1567370" y="1369396"/>
                  <a:pt x="1686214" y="1594500"/>
                </a:cubicBezTo>
                <a:cubicBezTo>
                  <a:pt x="1805058" y="1819604"/>
                  <a:pt x="2688698" y="2311759"/>
                  <a:pt x="2902617" y="2534067"/>
                </a:cubicBezTo>
                <a:cubicBezTo>
                  <a:pt x="3116536" y="2756375"/>
                  <a:pt x="3102555" y="2782941"/>
                  <a:pt x="2969729" y="2928350"/>
                </a:cubicBezTo>
                <a:cubicBezTo>
                  <a:pt x="2836903" y="3073759"/>
                  <a:pt x="2323777" y="3412115"/>
                  <a:pt x="2105663" y="3406522"/>
                </a:cubicBezTo>
                <a:cubicBezTo>
                  <a:pt x="1887549" y="3400929"/>
                  <a:pt x="1834420" y="3023425"/>
                  <a:pt x="1661047" y="2894794"/>
                </a:cubicBezTo>
                <a:cubicBezTo>
                  <a:pt x="1487675" y="2766163"/>
                  <a:pt x="1238800" y="2623550"/>
                  <a:pt x="1065428" y="2634735"/>
                </a:cubicBezTo>
                <a:cubicBezTo>
                  <a:pt x="892056" y="2645920"/>
                  <a:pt x="745249" y="2915767"/>
                  <a:pt x="620812" y="2961906"/>
                </a:cubicBezTo>
                <a:cubicBezTo>
                  <a:pt x="496375" y="3008045"/>
                  <a:pt x="422272" y="3059777"/>
                  <a:pt x="318808" y="2903183"/>
                </a:cubicBezTo>
                <a:close/>
              </a:path>
            </a:pathLst>
          </a:cu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18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5581</TotalTime>
  <Words>991</Words>
  <Application>Microsoft Office PowerPoint</Application>
  <PresentationFormat>와이드스크린</PresentationFormat>
  <Paragraphs>368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Microsoft YaHei UI</vt:lpstr>
      <vt:lpstr>Cambria Math</vt:lpstr>
      <vt:lpstr>KoPub돋움체_Pro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김동연</cp:lastModifiedBy>
  <cp:revision>657</cp:revision>
  <dcterms:created xsi:type="dcterms:W3CDTF">2018-08-02T07:05:36Z</dcterms:created>
  <dcterms:modified xsi:type="dcterms:W3CDTF">2021-05-05T05:35:07Z</dcterms:modified>
</cp:coreProperties>
</file>